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4099" r:id="rId2"/>
    <p:sldMasterId id="2147483660" r:id="rId3"/>
    <p:sldMasterId id="2147483666" r:id="rId4"/>
    <p:sldMasterId id="2147483664" r:id="rId5"/>
    <p:sldMasterId id="2147484041" r:id="rId6"/>
    <p:sldMasterId id="2147484096" r:id="rId7"/>
    <p:sldMasterId id="2147484097" r:id="rId8"/>
    <p:sldMasterId id="2147483648" r:id="rId9"/>
  </p:sldMasterIdLst>
  <p:notesMasterIdLst>
    <p:notesMasterId r:id="rId47"/>
  </p:notesMasterIdLst>
  <p:handoutMasterIdLst>
    <p:handoutMasterId r:id="rId48"/>
  </p:handoutMasterIdLst>
  <p:sldIdLst>
    <p:sldId id="447" r:id="rId10"/>
    <p:sldId id="448" r:id="rId11"/>
    <p:sldId id="449" r:id="rId12"/>
    <p:sldId id="452" r:id="rId13"/>
    <p:sldId id="450" r:id="rId14"/>
    <p:sldId id="451" r:id="rId15"/>
    <p:sldId id="453" r:id="rId16"/>
    <p:sldId id="491" r:id="rId17"/>
    <p:sldId id="454" r:id="rId18"/>
    <p:sldId id="455" r:id="rId19"/>
    <p:sldId id="457" r:id="rId20"/>
    <p:sldId id="458" r:id="rId21"/>
    <p:sldId id="459" r:id="rId22"/>
    <p:sldId id="460" r:id="rId23"/>
    <p:sldId id="461" r:id="rId24"/>
    <p:sldId id="463" r:id="rId25"/>
    <p:sldId id="470" r:id="rId26"/>
    <p:sldId id="468" r:id="rId27"/>
    <p:sldId id="492" r:id="rId28"/>
    <p:sldId id="474" r:id="rId29"/>
    <p:sldId id="493" r:id="rId30"/>
    <p:sldId id="464" r:id="rId31"/>
    <p:sldId id="465" r:id="rId32"/>
    <p:sldId id="469" r:id="rId33"/>
    <p:sldId id="466" r:id="rId34"/>
    <p:sldId id="486" r:id="rId35"/>
    <p:sldId id="476" r:id="rId36"/>
    <p:sldId id="487" r:id="rId37"/>
    <p:sldId id="488" r:id="rId38"/>
    <p:sldId id="489" r:id="rId39"/>
    <p:sldId id="485" r:id="rId40"/>
    <p:sldId id="481" r:id="rId41"/>
    <p:sldId id="482" r:id="rId42"/>
    <p:sldId id="483" r:id="rId43"/>
    <p:sldId id="484" r:id="rId44"/>
    <p:sldId id="495" r:id="rId45"/>
    <p:sldId id="494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253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A7A6-F48E-2E40-89D9-05FA36756693}" type="datetimeFigureOut">
              <a:rPr lang="nl-NL" smtClean="0"/>
              <a:pPr/>
              <a:t>22-10-2021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8473-6E2D-104A-9054-4BFDDB88FB0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409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A51-05CC-4A86-9F43-0796A3B4BC60}" type="datetimeFigureOut">
              <a:rPr lang="nl-NL" smtClean="0"/>
              <a:pPr/>
              <a:t>22-10-2021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2462E-5353-4093-8639-F83B6D4B3C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14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nl-NL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normAutofit lnSpcReduction="10000"/>
          </a:bodyPr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Proposed pathways involved in the pathogenesis of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IgAN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: multi-hit mechanism. Hit 1: Production of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galactose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-deficient IgA1 by a subpopulation of IgA1-secreting cells. IgA1 production may be affected by the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IgAN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-associated locus on chromosome 22q12.2.3 Hit 2: Formation of anti-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glycan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antibodies with specific characteristics of the variable region of the heavy chain that recognize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galactose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-deficient IgA1. Hit 3: Formation of immune complexes from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autoantigen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(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galactose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-deficient IgA1) and O-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glycan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-specific antibodies. Hits 2 and 3 may be regulated by the three MHC loci on chromosome 6p21 associated with risk of IgAN.3 Hit 4: Deposition of pathogenic immune complexes in the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mesangium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, activation of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mesangial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cells, and induction of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glomerular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injury. Hits 3 and 4 may be affected by genotype at the complement factor H locus on chromosome 1q32 that regulates the alternative complement cascade.3 The first pathway assumes formation of immune complexes in the circulation and their subsequent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mesangial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deposition (solid lines).13,19,55,56 An alternative theory proposes that some of the aberrantly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glycosylated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IgA1 molecules are in the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mesangium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as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lanthanic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deposits (left broken line) and are later bound by newly generated anti-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glycan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antibodies to form immune complexes in situ (right broken line) that activate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mesangial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cells.23 ECM, extracellular matrix.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nl-NL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Response to CS and RASB compared with RASB alone in propensity-matched individuals. (A) Entire propensity-matched cohort. (B) Stratified by initial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eGFR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. </a:t>
            </a:r>
            <a:r>
              <a:rPr lang="en-GB" i="1" dirty="0">
                <a:latin typeface="Arial" pitchFamily="34" charset="0"/>
                <a:ea typeface="msgothic" charset="0"/>
                <a:cs typeface="msgothic" charset="0"/>
              </a:rPr>
              <a:t>P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values obtained using time-dependent Cox regression.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711200"/>
            <a:ext cx="3814762" cy="2860675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3385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4408" tIns="42204" rIns="84408" bIns="42204"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defTabSz="410248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nl-NL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Renal survival (defined by a status free of &gt;50% and &gt;100% baseline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SCr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increase).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41D1E7-E0F4-445E-AE83-18AFB3E1BF0D}" type="slidenum">
              <a:rPr lang="en-US"/>
              <a:pPr/>
              <a:t>17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a typeface="ＭＳ Ｐゴシック" pitchFamily="-1" charset="-128"/>
              </a:rPr>
              <a:t>Schematische weergave van mogelijke stappen in ontstaan van IgAN en mogelijk aangrijpinspunten voor therapie. Te weinig tijd om uitgebreid op in te gaan.</a:t>
            </a:r>
          </a:p>
          <a:p>
            <a:pPr eaLnBrk="1" hangingPunct="1"/>
            <a:r>
              <a:rPr lang="en-US">
                <a:ea typeface="ＭＳ Ｐゴシック" pitchFamily="-1" charset="-128"/>
              </a:rPr>
              <a:t>Stap 2: alhoewel galactose arm IgA1 al glomerulaire schade kan geven, auto-immuun reactie wsl. Bij IgA ptn wordt IgG gevonden dat bindt met galatose arm IgA1, herkomst van dit IgG?</a:t>
            </a:r>
          </a:p>
          <a:p>
            <a:pPr eaLnBrk="1" hangingPunct="1"/>
            <a:r>
              <a:rPr lang="en-US">
                <a:ea typeface="ＭＳ Ｐゴシック" pitchFamily="-1" charset="-128"/>
              </a:rPr>
              <a:t>Stap 3: in situ formatie Immuuncomplexen of neerslaan van circ complexen.in dieren verwijdering IgA met H Infl protease. Vraag in hoeverre dit van belang is bij langzaam progressieve IgAN bij mensen</a:t>
            </a:r>
          </a:p>
          <a:p>
            <a:pPr eaLnBrk="1" hangingPunct="1"/>
            <a:r>
              <a:rPr lang="en-US">
                <a:ea typeface="ＭＳ Ｐゴシック" pitchFamily="-1" charset="-128"/>
              </a:rPr>
              <a:t>Stap4: Na depositie mesangiaal vindt er binding plaats aan mesangiale receptoren en complement activiatie. Mgl aangrijpingspunten therapie.</a:t>
            </a:r>
          </a:p>
          <a:p>
            <a:pPr eaLnBrk="1" hangingPunct="1"/>
            <a:r>
              <a:rPr lang="en-US">
                <a:ea typeface="ＭＳ Ｐゴシック" pitchFamily="-1" charset="-128"/>
              </a:rPr>
              <a:t>Stap5: Na binding verhoogde expressie cytokines, groeifactoren etc veranderingen proliferatie, apopotose. Schade aan podocyten/tubuli. PDGF.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399788" y="914400"/>
            <a:ext cx="4056823" cy="31357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NL"/>
          </a:p>
        </p:txBody>
      </p:sp>
      <p:sp>
        <p:nvSpPr>
          <p:cNvPr id="522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5838" y="4352957"/>
            <a:ext cx="4771130" cy="3478248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>
                <a:latin typeface="Arial" charset="0"/>
                <a:ea typeface="ＭＳ Ｐゴシック" pitchFamily="-1" charset="-128"/>
              </a:rPr>
              <a:t>Verschillen met huidige NFN richtlijn:</a:t>
            </a:r>
          </a:p>
          <a:p>
            <a:pPr marL="76200" indent="-76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>
                <a:latin typeface="Arial" charset="0"/>
                <a:ea typeface="ＭＳ Ｐゴシック" pitchFamily="-1" charset="-128"/>
              </a:rPr>
              <a:t>Ballardie studie is niet verwerkt&gt; alleen nog maar immuunsuppressie in geval van NS/RPGN, geen immuunsuppressie meer bij patient met kreat 133-265, proteinurie &gt;1d/g en stijging serum kreat &gt;15%/jaar. Is dit terecht??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399788" y="914400"/>
            <a:ext cx="4056823" cy="31357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NL"/>
          </a:p>
        </p:txBody>
      </p:sp>
      <p:sp>
        <p:nvSpPr>
          <p:cNvPr id="522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5838" y="4352957"/>
            <a:ext cx="4771130" cy="3478248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>
                <a:latin typeface="Arial" charset="0"/>
                <a:ea typeface="ＭＳ Ｐゴシック" pitchFamily="-1" charset="-128"/>
              </a:rPr>
              <a:t>Verschillen met huidige NFN richtlijn:</a:t>
            </a:r>
          </a:p>
          <a:p>
            <a:pPr marL="76200" indent="-76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>
                <a:latin typeface="Arial" charset="0"/>
                <a:ea typeface="ＭＳ Ｐゴシック" pitchFamily="-1" charset="-128"/>
              </a:rPr>
              <a:t>Ballardie studie is niet verwerkt&gt; alleen nog maar immuunsuppressie in geval van NS/RPGN, geen immuunsuppressie meer bij patient met kreat 133-265, proteinurie &gt;1d/g en stijging serum kreat &gt;15%/jaar. Is dit terecht??</a:t>
            </a:r>
          </a:p>
        </p:txBody>
      </p:sp>
    </p:spTree>
    <p:extLst>
      <p:ext uri="{BB962C8B-B14F-4D97-AF65-F5344CB8AC3E}">
        <p14:creationId xmlns:p14="http://schemas.microsoft.com/office/powerpoint/2010/main" val="11425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ln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ln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2BE062-601A-4AF5-9634-96AF1E955A86}" type="slidenum">
              <a:rPr lang="nl-NL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nl-NL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i="1" dirty="0">
                <a:latin typeface="Arial" pitchFamily="34" charset="0"/>
                <a:ea typeface="msgothic" charset="0"/>
                <a:cs typeface="msgothic" charset="0"/>
              </a:rPr>
              <a:t>Figure 1. 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Renal survival estimated on the basis of an increase in plasma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creatinine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concentrations to &gt;100% above baseline values.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412875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412875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967306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95424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8405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0907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900311" y="6165304"/>
            <a:ext cx="7488113" cy="360064"/>
          </a:xfrm>
        </p:spPr>
        <p:txBody>
          <a:bodyPr/>
          <a:lstStyle>
            <a:lvl1pPr marL="0" indent="0" eaLnBrk="1" hangingPunct="1">
              <a:spcBef>
                <a:spcPct val="0"/>
              </a:spcBef>
              <a:buFontTx/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de-DE" alt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95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IgAN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99D0-E6DA-4E03-8016-56E63971C1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IgAN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E242-A6A7-48C1-86B4-FE45889B39C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IgAN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221E-9D9D-4FA1-BC22-94928BE421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IgAN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39E4E-B187-4CC1-865E-8089715C50F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2021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IgAN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9D827-DB04-4950-9F93-0633179991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0907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900311" y="6165304"/>
            <a:ext cx="7488113" cy="360064"/>
          </a:xfrm>
        </p:spPr>
        <p:txBody>
          <a:bodyPr/>
          <a:lstStyle>
            <a:lvl1pPr marL="0" indent="0" eaLnBrk="1" hangingPunct="1">
              <a:spcBef>
                <a:spcPct val="0"/>
              </a:spcBef>
              <a:buFontTx/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de-DE" alt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95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0907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900311" y="6165304"/>
            <a:ext cx="7488113" cy="360064"/>
          </a:xfrm>
        </p:spPr>
        <p:txBody>
          <a:bodyPr/>
          <a:lstStyle>
            <a:lvl1pPr marL="0" indent="0" eaLnBrk="1" hangingPunct="1">
              <a:spcBef>
                <a:spcPct val="0"/>
              </a:spcBef>
              <a:buFontTx/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de-DE" alt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>
                <a:solidFill>
                  <a:srgbClr val="006991"/>
                </a:solidFill>
              </a:rPr>
              <a:t>2021</a:t>
            </a:r>
            <a:endParaRPr lang="nl-NL" dirty="0">
              <a:solidFill>
                <a:srgbClr val="00699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>
                <a:solidFill>
                  <a:srgbClr val="006991"/>
                </a:solidFill>
              </a:rPr>
              <a:t>IgAN</a:t>
            </a:r>
            <a:endParaRPr lang="nl-NL" dirty="0">
              <a:solidFill>
                <a:srgbClr val="00699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>
                <a:solidFill>
                  <a:srgbClr val="006991"/>
                </a:solidFill>
              </a:rPr>
              <a:t>Pagina </a:t>
            </a:r>
            <a:fld id="{7FC9B413-936F-403B-BC98-20250EBFF374}" type="slidenum">
              <a:rPr lang="nl-NL" smtClean="0">
                <a:solidFill>
                  <a:srgbClr val="006991"/>
                </a:solidFill>
              </a:rPr>
              <a:pPr/>
              <a:t>‹nr.›</a:t>
            </a:fld>
            <a:endParaRPr lang="nl-NL" dirty="0">
              <a:solidFill>
                <a:srgbClr val="00699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het opmaakprofiel van de modeltitel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opmaakprofielen van de modeltekst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IgAN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2BF09C-303D-46EF-89CE-3F3E6CB42F5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grpSp>
        <p:nvGrpSpPr>
          <p:cNvPr id="5127" name="Group 7"/>
          <p:cNvGrpSpPr>
            <a:grpSpLocks/>
          </p:cNvGrpSpPr>
          <p:nvPr userDrawn="1"/>
        </p:nvGrpSpPr>
        <p:grpSpPr bwMode="auto">
          <a:xfrm>
            <a:off x="6477000" y="6092826"/>
            <a:ext cx="2590800" cy="690562"/>
            <a:chOff x="2400" y="1056"/>
            <a:chExt cx="1632" cy="435"/>
          </a:xfrm>
        </p:grpSpPr>
        <p:pic>
          <p:nvPicPr>
            <p:cNvPr id="5128" name="Picture 8" descr="G:\margret\UMCRadboud.jpg"/>
            <p:cNvPicPr>
              <a:picLocks noChangeAspect="1" noChangeArrowheads="1"/>
            </p:cNvPicPr>
            <p:nvPr/>
          </p:nvPicPr>
          <p:blipFill>
            <a:blip r:embed="rId5" cstate="print"/>
            <a:srcRect l="28423" r="53429"/>
            <a:stretch>
              <a:fillRect/>
            </a:stretch>
          </p:blipFill>
          <p:spPr bwMode="auto">
            <a:xfrm>
              <a:off x="2967" y="1056"/>
              <a:ext cx="297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400" y="1239"/>
              <a:ext cx="16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l-NL" sz="800" b="1" dirty="0" err="1">
                  <a:latin typeface="Verdana" pitchFamily="34" charset="0"/>
                </a:rPr>
                <a:t>J.Wetzels</a:t>
              </a:r>
              <a:r>
                <a:rPr lang="nl-NL" sz="800" b="1" dirty="0">
                  <a:latin typeface="Verdana" pitchFamily="34" charset="0"/>
                </a:rPr>
                <a:t>                        Dept </a:t>
              </a:r>
              <a:r>
                <a:rPr lang="nl-NL" sz="800" b="1" dirty="0" err="1">
                  <a:latin typeface="Verdana" pitchFamily="34" charset="0"/>
                </a:rPr>
                <a:t>Nephrology</a:t>
              </a:r>
              <a:endParaRPr lang="nl-NL" sz="800" b="1" dirty="0">
                <a:latin typeface="Verdana" pitchFamily="34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nl-NL" sz="800" b="1" dirty="0">
                  <a:latin typeface="Verdana" pitchFamily="34" charset="0"/>
                </a:rPr>
                <a:t>Radboud </a:t>
              </a:r>
              <a:r>
                <a:rPr lang="nl-NL" sz="800" b="1" dirty="0" err="1">
                  <a:latin typeface="Verdana" pitchFamily="34" charset="0"/>
                </a:rPr>
                <a:t>University</a:t>
              </a:r>
              <a:r>
                <a:rPr lang="nl-NL" sz="800" b="1" dirty="0">
                  <a:latin typeface="Verdana" pitchFamily="34" charset="0"/>
                </a:rPr>
                <a:t> Nijmegen </a:t>
              </a:r>
              <a:r>
                <a:rPr lang="nl-NL" sz="800" b="1" dirty="0" err="1">
                  <a:latin typeface="Verdana" pitchFamily="34" charset="0"/>
                </a:rPr>
                <a:t>Medical</a:t>
              </a:r>
              <a:r>
                <a:rPr lang="nl-NL" sz="800" b="1" dirty="0">
                  <a:latin typeface="Verdana" pitchFamily="34" charset="0"/>
                </a:rPr>
                <a:t> </a:t>
              </a:r>
              <a:r>
                <a:rPr lang="nl-NL" sz="800" b="1" dirty="0" err="1">
                  <a:latin typeface="Verdana" pitchFamily="34" charset="0"/>
                </a:rPr>
                <a:t>Ct</a:t>
              </a:r>
              <a:endParaRPr lang="en-GB" sz="800" b="1" dirty="0">
                <a:latin typeface="Verdana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5" r:id="rId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37" y="242329"/>
            <a:ext cx="7481455" cy="100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7" y="1411943"/>
            <a:ext cx="7481455" cy="399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637" y="5510492"/>
            <a:ext cx="1939636" cy="42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r>
              <a:rPr lang="nl-NL">
                <a:solidFill>
                  <a:srgbClr val="000000"/>
                </a:solidFill>
                <a:latin typeface="Arial" pitchFamily="34" charset="0"/>
              </a:rPr>
              <a:t>2021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0182" y="5510492"/>
            <a:ext cx="2632364" cy="42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IgAN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7455" y="5510492"/>
            <a:ext cx="1939636" cy="42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904C0F86-3103-422F-878E-C49FA70EB49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‹nr.›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41024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82048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123073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64097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307682" indent="-307682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645" indent="-256402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5608" indent="-205122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35851" indent="-205122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46095" indent="-20512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56338" indent="-20512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66581" indent="-20512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76826" indent="-20512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87068" indent="-20512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4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487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730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97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216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461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70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946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nl-NL">
                <a:solidFill>
                  <a:srgbClr val="000000"/>
                </a:solidFill>
                <a:latin typeface="Arial" charset="0"/>
              </a:rPr>
              <a:t>2021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>
                <a:solidFill>
                  <a:srgbClr val="000000"/>
                </a:solidFill>
                <a:latin typeface="Arial" charset="0"/>
              </a:rPr>
              <a:t>IgAN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027151-F582-46ED-ADCC-ED7557AD4BA3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12875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Text Box 2"/>
          <p:cNvSpPr txBox="1">
            <a:spLocks noChangeArrowheads="1"/>
          </p:cNvSpPr>
          <p:nvPr userDrawn="1"/>
        </p:nvSpPr>
        <p:spPr bwMode="auto">
          <a:xfrm>
            <a:off x="0" y="6561138"/>
            <a:ext cx="9144000" cy="323850"/>
          </a:xfrm>
          <a:prstGeom prst="rect">
            <a:avLst/>
          </a:prstGeom>
          <a:solidFill>
            <a:srgbClr val="DA58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>
            <a:spAutoFit/>
          </a:bodyPr>
          <a:lstStyle>
            <a:lvl1pPr indent="7239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2000" b="0" dirty="0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1029" name="Textfeld 1"/>
          <p:cNvSpPr txBox="1">
            <a:spLocks noChangeArrowheads="1"/>
          </p:cNvSpPr>
          <p:nvPr userDrawn="1"/>
        </p:nvSpPr>
        <p:spPr bwMode="auto">
          <a:xfrm>
            <a:off x="444500" y="6524625"/>
            <a:ext cx="3275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dirty="0" err="1">
                <a:solidFill>
                  <a:srgbClr val="FFFFFF"/>
                </a:solidFill>
              </a:rPr>
              <a:t>Nephro</a:t>
            </a:r>
            <a:r>
              <a:rPr lang="de-DE" altLang="de-DE" dirty="0">
                <a:solidFill>
                  <a:srgbClr val="FFFFFF"/>
                </a:solidFill>
              </a:rPr>
              <a:t> Update Europe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A5864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A5864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5864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A5864"/>
        </a:buClr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A5864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12875"/>
            <a:ext cx="82296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Text Box 2"/>
          <p:cNvSpPr txBox="1">
            <a:spLocks noChangeArrowheads="1"/>
          </p:cNvSpPr>
          <p:nvPr userDrawn="1"/>
        </p:nvSpPr>
        <p:spPr bwMode="auto">
          <a:xfrm>
            <a:off x="0" y="6561138"/>
            <a:ext cx="9144000" cy="323850"/>
          </a:xfrm>
          <a:prstGeom prst="rect">
            <a:avLst/>
          </a:prstGeom>
          <a:solidFill>
            <a:srgbClr val="DA58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>
            <a:spAutoFit/>
          </a:bodyPr>
          <a:lstStyle>
            <a:lvl1pPr indent="7239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2000" b="0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1029" name="Textfeld 1"/>
          <p:cNvSpPr txBox="1">
            <a:spLocks noChangeArrowheads="1"/>
          </p:cNvSpPr>
          <p:nvPr userDrawn="1"/>
        </p:nvSpPr>
        <p:spPr bwMode="auto">
          <a:xfrm>
            <a:off x="444500" y="6524625"/>
            <a:ext cx="3275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>
                <a:solidFill>
                  <a:srgbClr val="FFFFFF"/>
                </a:solidFill>
              </a:rPr>
              <a:t>Nephro Update Europe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12875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Text Box 2"/>
          <p:cNvSpPr txBox="1">
            <a:spLocks noChangeArrowheads="1"/>
          </p:cNvSpPr>
          <p:nvPr userDrawn="1"/>
        </p:nvSpPr>
        <p:spPr bwMode="auto">
          <a:xfrm>
            <a:off x="0" y="6561138"/>
            <a:ext cx="9144000" cy="323850"/>
          </a:xfrm>
          <a:prstGeom prst="rect">
            <a:avLst/>
          </a:prstGeom>
          <a:solidFill>
            <a:srgbClr val="DA58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>
            <a:spAutoFit/>
          </a:bodyPr>
          <a:lstStyle>
            <a:lvl1pPr indent="7239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2000" b="0" dirty="0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1029" name="Textfeld 1"/>
          <p:cNvSpPr txBox="1">
            <a:spLocks noChangeArrowheads="1"/>
          </p:cNvSpPr>
          <p:nvPr userDrawn="1"/>
        </p:nvSpPr>
        <p:spPr bwMode="auto">
          <a:xfrm>
            <a:off x="444500" y="6524625"/>
            <a:ext cx="3275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dirty="0" err="1">
                <a:solidFill>
                  <a:srgbClr val="FFFFFF"/>
                </a:solidFill>
              </a:rPr>
              <a:t>Nephro</a:t>
            </a:r>
            <a:r>
              <a:rPr lang="de-DE" altLang="de-DE" dirty="0">
                <a:solidFill>
                  <a:srgbClr val="FFFFFF"/>
                </a:solidFill>
              </a:rPr>
              <a:t> Update Europe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3" r:id="rId2"/>
    <p:sldLayoutId id="2147484046" r:id="rId3"/>
    <p:sldLayoutId id="2147484098" r:id="rId4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A5864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A5864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5864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A5864"/>
        </a:buClr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A5864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2021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IgAN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genetics.org/article/info:doi/10.1371/journal.pgen.100276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2137506"/>
          </a:xfrm>
        </p:spPr>
        <p:txBody>
          <a:bodyPr/>
          <a:lstStyle/>
          <a:p>
            <a:pPr algn="ctr"/>
            <a:r>
              <a:rPr lang="nl-NL" dirty="0"/>
              <a:t>	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692696"/>
            <a:ext cx="7452000" cy="1706783"/>
          </a:xfrm>
        </p:spPr>
        <p:txBody>
          <a:bodyPr/>
          <a:lstStyle/>
          <a:p>
            <a:pPr algn="ctr"/>
            <a:r>
              <a:rPr lang="en-US" sz="3200" dirty="0"/>
              <a:t>IgA </a:t>
            </a:r>
            <a:r>
              <a:rPr lang="en-US" sz="3200" dirty="0" err="1"/>
              <a:t>nefropathie</a:t>
            </a:r>
            <a:endParaRPr lang="nl-NL" sz="3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83568" y="4378176"/>
            <a:ext cx="5346157" cy="635000"/>
          </a:xfrm>
        </p:spPr>
        <p:txBody>
          <a:bodyPr/>
          <a:lstStyle/>
          <a:p>
            <a:r>
              <a:rPr lang="nl-NL" dirty="0"/>
              <a:t>Jack Wetzels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  <p:pic>
        <p:nvPicPr>
          <p:cNvPr id="4" name="Afbeelding 3" descr="5002185f1.gif"/>
          <p:cNvPicPr>
            <a:picLocks noChangeAspect="1"/>
          </p:cNvPicPr>
          <p:nvPr/>
        </p:nvPicPr>
        <p:blipFill>
          <a:blip r:embed="rId2" cstate="print"/>
          <a:srcRect b="50427"/>
          <a:stretch>
            <a:fillRect/>
          </a:stretch>
        </p:blipFill>
        <p:spPr>
          <a:xfrm>
            <a:off x="899592" y="1916832"/>
            <a:ext cx="5777805" cy="3384376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489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de-DE" sz="2600" b="1" dirty="0" err="1">
                <a:latin typeface="Arial" pitchFamily="34" charset="0"/>
              </a:rPr>
              <a:t>IgA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nefropathie</a:t>
            </a:r>
            <a:r>
              <a:rPr lang="de-DE" sz="2600" b="1" dirty="0">
                <a:latin typeface="Arial" pitchFamily="34" charset="0"/>
              </a:rPr>
              <a:t>: </a:t>
            </a:r>
            <a:r>
              <a:rPr lang="de-DE" sz="2600" b="1" dirty="0" err="1">
                <a:latin typeface="Arial" pitchFamily="34" charset="0"/>
              </a:rPr>
              <a:t>toename</a:t>
            </a:r>
            <a:r>
              <a:rPr lang="de-DE" sz="2600" b="1" dirty="0">
                <a:latin typeface="Arial" pitchFamily="34" charset="0"/>
              </a:rPr>
              <a:t> van </a:t>
            </a:r>
            <a:r>
              <a:rPr lang="de-DE" sz="2600" b="1" dirty="0" err="1">
                <a:latin typeface="Arial" pitchFamily="34" charset="0"/>
              </a:rPr>
              <a:t>galactose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deficient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IgA</a:t>
            </a:r>
            <a:endParaRPr lang="de-DE" sz="2600" b="1" dirty="0">
              <a:latin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67544" y="5733256"/>
            <a:ext cx="27058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err="1">
                <a:latin typeface="Arial" pitchFamily="34" charset="0"/>
              </a:rPr>
              <a:t>Moldeveanu</a:t>
            </a:r>
            <a:r>
              <a:rPr lang="de-DE" sz="1400" dirty="0">
                <a:latin typeface="Arial" pitchFamily="34" charset="0"/>
              </a:rPr>
              <a:t> et al: </a:t>
            </a:r>
            <a:r>
              <a:rPr lang="de-DE" sz="1400" dirty="0" err="1">
                <a:latin typeface="Arial" pitchFamily="34" charset="0"/>
              </a:rPr>
              <a:t>Kidney</a:t>
            </a:r>
            <a:r>
              <a:rPr lang="de-DE" sz="1400" dirty="0">
                <a:latin typeface="Arial" pitchFamily="34" charset="0"/>
              </a:rPr>
              <a:t> Int 2007</a:t>
            </a:r>
          </a:p>
        </p:txBody>
      </p:sp>
    </p:spTree>
    <p:extLst>
      <p:ext uri="{BB962C8B-B14F-4D97-AF65-F5344CB8AC3E}">
        <p14:creationId xmlns:p14="http://schemas.microsoft.com/office/powerpoint/2010/main" val="402926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  <p:pic>
        <p:nvPicPr>
          <p:cNvPr id="4" name="Afbeelding 3" descr="JCI38468_f5.jpg"/>
          <p:cNvPicPr>
            <a:picLocks noChangeAspect="1"/>
          </p:cNvPicPr>
          <p:nvPr/>
        </p:nvPicPr>
        <p:blipFill>
          <a:blip r:embed="rId2" cstate="print"/>
          <a:srcRect t="25850" r="43635" b="36350"/>
          <a:stretch>
            <a:fillRect/>
          </a:stretch>
        </p:blipFill>
        <p:spPr>
          <a:xfrm>
            <a:off x="539551" y="2204864"/>
            <a:ext cx="5952661" cy="3456384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67544" y="5733256"/>
            <a:ext cx="39669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>
                <a:latin typeface="Arial" pitchFamily="34" charset="0"/>
              </a:rPr>
              <a:t>Suzuki H et al, J </a:t>
            </a:r>
            <a:r>
              <a:rPr lang="de-DE" sz="1400" dirty="0" err="1">
                <a:latin typeface="Arial" pitchFamily="34" charset="0"/>
              </a:rPr>
              <a:t>Clin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Invest</a:t>
            </a:r>
            <a:r>
              <a:rPr lang="de-DE" sz="1400" dirty="0">
                <a:latin typeface="Arial" pitchFamily="34" charset="0"/>
              </a:rPr>
              <a:t> 2009, 119: 1668-1677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489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de-DE" sz="2600" b="1" dirty="0" err="1">
                <a:latin typeface="Arial" pitchFamily="34" charset="0"/>
              </a:rPr>
              <a:t>IgA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nefropathie</a:t>
            </a:r>
            <a:r>
              <a:rPr lang="de-DE" sz="2600" b="1" dirty="0">
                <a:latin typeface="Arial" pitchFamily="34" charset="0"/>
              </a:rPr>
              <a:t>: </a:t>
            </a:r>
            <a:r>
              <a:rPr lang="de-DE" sz="2600" b="1" dirty="0" err="1">
                <a:latin typeface="Arial" pitchFamily="34" charset="0"/>
              </a:rPr>
              <a:t>IgG-antistoffen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tegen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gdIgA</a:t>
            </a:r>
            <a:endParaRPr lang="de-DE" sz="26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3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77000" y="5867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Annual Reviews</a:t>
            </a:r>
          </a:p>
        </p:txBody>
      </p:sp>
      <p:pic>
        <p:nvPicPr>
          <p:cNvPr id="2061" name="Picture 13" descr="E:\Ajeet\PM08-online\09\Mestecky-f07-cl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851275" cy="42672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92488" y="764704"/>
            <a:ext cx="4860032" cy="409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de-DE" sz="2600" b="1" dirty="0">
                <a:latin typeface="Arial" pitchFamily="34" charset="0"/>
              </a:rPr>
              <a:t>De </a:t>
            </a:r>
            <a:r>
              <a:rPr lang="de-DE" sz="2600" b="1" dirty="0" err="1">
                <a:latin typeface="Arial" pitchFamily="34" charset="0"/>
              </a:rPr>
              <a:t>laatste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stap</a:t>
            </a:r>
            <a:r>
              <a:rPr lang="de-DE" sz="2600" b="1" dirty="0">
                <a:latin typeface="Arial" pitchFamily="34" charset="0"/>
              </a:rPr>
              <a:t>: </a:t>
            </a:r>
          </a:p>
          <a:p>
            <a:pPr defTabSz="762000"/>
            <a:r>
              <a:rPr lang="de-DE" sz="2600" b="1" dirty="0" err="1">
                <a:latin typeface="Arial" pitchFamily="34" charset="0"/>
              </a:rPr>
              <a:t>complement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activatie</a:t>
            </a:r>
            <a:r>
              <a:rPr lang="de-DE" sz="2600" b="1" dirty="0">
                <a:latin typeface="Arial" pitchFamily="34" charset="0"/>
              </a:rPr>
              <a:t> </a:t>
            </a:r>
          </a:p>
          <a:p>
            <a:pPr defTabSz="762000"/>
            <a:r>
              <a:rPr lang="de-DE" sz="2600" b="1" dirty="0" err="1">
                <a:latin typeface="Arial" pitchFamily="34" charset="0"/>
              </a:rPr>
              <a:t>Groeifactoren</a:t>
            </a:r>
            <a:endParaRPr lang="de-DE" sz="2600" b="1" dirty="0">
              <a:latin typeface="Arial" pitchFamily="34" charset="0"/>
            </a:endParaRPr>
          </a:p>
          <a:p>
            <a:pPr defTabSz="762000"/>
            <a:r>
              <a:rPr lang="de-DE" sz="2600" b="1" dirty="0" err="1">
                <a:latin typeface="Arial" pitchFamily="34" charset="0"/>
              </a:rPr>
              <a:t>Cytokines</a:t>
            </a:r>
            <a:endParaRPr lang="de-DE" sz="2600" b="1" dirty="0">
              <a:latin typeface="Arial" pitchFamily="34" charset="0"/>
            </a:endParaRPr>
          </a:p>
          <a:p>
            <a:pPr defTabSz="762000"/>
            <a:r>
              <a:rPr lang="de-DE" sz="2600" b="1" dirty="0" err="1">
                <a:latin typeface="Arial" pitchFamily="34" charset="0"/>
              </a:rPr>
              <a:t>Chemokines</a:t>
            </a:r>
            <a:endParaRPr lang="de-DE" sz="2600" b="1" dirty="0">
              <a:latin typeface="Arial" pitchFamily="34" charset="0"/>
            </a:endParaRPr>
          </a:p>
          <a:p>
            <a:pPr defTabSz="762000"/>
            <a:r>
              <a:rPr lang="de-DE" sz="2600" b="1" dirty="0" err="1">
                <a:latin typeface="Arial" pitchFamily="34" charset="0"/>
              </a:rPr>
              <a:t>Veranderde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expressie</a:t>
            </a:r>
            <a:r>
              <a:rPr lang="de-DE" sz="2600" b="1" dirty="0">
                <a:latin typeface="Arial" pitchFamily="34" charset="0"/>
              </a:rPr>
              <a:t> van </a:t>
            </a:r>
            <a:r>
              <a:rPr lang="de-DE" sz="2600" b="1" dirty="0" err="1">
                <a:latin typeface="Arial" pitchFamily="34" charset="0"/>
              </a:rPr>
              <a:t>receptoren</a:t>
            </a:r>
            <a:endParaRPr lang="de-DE" sz="2600" b="1" dirty="0">
              <a:latin typeface="Arial" pitchFamily="34" charset="0"/>
            </a:endParaRPr>
          </a:p>
          <a:p>
            <a:pPr defTabSz="762000"/>
            <a:endParaRPr lang="de-DE" sz="2600" b="1" dirty="0">
              <a:latin typeface="Arial" pitchFamily="34" charset="0"/>
            </a:endParaRPr>
          </a:p>
          <a:p>
            <a:pPr defTabSz="762000"/>
            <a:r>
              <a:rPr lang="de-DE" sz="2600" b="1" dirty="0" err="1">
                <a:latin typeface="Arial" pitchFamily="34" charset="0"/>
              </a:rPr>
              <a:t>Allemaal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factoren</a:t>
            </a:r>
            <a:r>
              <a:rPr lang="de-DE" sz="2600" b="1" dirty="0">
                <a:latin typeface="Arial" pitchFamily="34" charset="0"/>
              </a:rPr>
              <a:t> die </a:t>
            </a:r>
            <a:r>
              <a:rPr lang="de-DE" sz="2600" b="1" dirty="0" err="1">
                <a:latin typeface="Arial" pitchFamily="34" charset="0"/>
              </a:rPr>
              <a:t>een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rol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kunnen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spelen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bij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progressie</a:t>
            </a:r>
            <a:endParaRPr lang="de-DE" sz="2600" b="1" dirty="0">
              <a:latin typeface="Arial" pitchFamily="34" charset="0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680B7E-F468-4A6B-9676-41FE395E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0AD113-D909-400F-A146-81D2D3DD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</p:spTree>
    <p:extLst>
      <p:ext uri="{BB962C8B-B14F-4D97-AF65-F5344CB8AC3E}">
        <p14:creationId xmlns:p14="http://schemas.microsoft.com/office/powerpoint/2010/main" val="408018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77000" y="5867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Annual Reviews</a:t>
            </a:r>
          </a:p>
        </p:txBody>
      </p:sp>
      <p:pic>
        <p:nvPicPr>
          <p:cNvPr id="2061" name="Picture 13" descr="E:\Ajeet\PM08-online\09\Mestecky-f04-cl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5573913" cy="6192688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56176" y="332656"/>
            <a:ext cx="2592288" cy="1690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de-DE" sz="2600" b="1" dirty="0" err="1">
                <a:latin typeface="Arial" pitchFamily="34" charset="0"/>
              </a:rPr>
              <a:t>IgAN</a:t>
            </a:r>
            <a:r>
              <a:rPr lang="de-DE" sz="2600" b="1" dirty="0">
                <a:latin typeface="Arial" pitchFamily="34" charset="0"/>
              </a:rPr>
              <a:t>:</a:t>
            </a:r>
          </a:p>
          <a:p>
            <a:pPr defTabSz="762000"/>
            <a:endParaRPr lang="de-DE" sz="2600" b="1" dirty="0">
              <a:latin typeface="Arial" pitchFamily="34" charset="0"/>
            </a:endParaRPr>
          </a:p>
          <a:p>
            <a:pPr defTabSz="762000"/>
            <a:r>
              <a:rPr lang="de-DE" sz="2600" b="1" dirty="0" err="1">
                <a:latin typeface="Arial" pitchFamily="34" charset="0"/>
              </a:rPr>
              <a:t>Een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rol</a:t>
            </a:r>
            <a:r>
              <a:rPr lang="de-DE" sz="2600" b="1" dirty="0">
                <a:latin typeface="Arial" pitchFamily="34" charset="0"/>
              </a:rPr>
              <a:t> </a:t>
            </a:r>
            <a:r>
              <a:rPr lang="de-DE" sz="2600" b="1" dirty="0" err="1">
                <a:latin typeface="Arial" pitchFamily="34" charset="0"/>
              </a:rPr>
              <a:t>voor</a:t>
            </a:r>
            <a:r>
              <a:rPr lang="de-DE" sz="2600" b="1" dirty="0">
                <a:latin typeface="Arial" pitchFamily="34" charset="0"/>
              </a:rPr>
              <a:t> de </a:t>
            </a:r>
            <a:r>
              <a:rPr lang="de-DE" sz="2600" b="1" dirty="0" err="1">
                <a:latin typeface="Arial" pitchFamily="34" charset="0"/>
              </a:rPr>
              <a:t>darm</a:t>
            </a:r>
            <a:r>
              <a:rPr lang="de-DE" sz="2600" b="1" dirty="0">
                <a:latin typeface="Arial" pitchFamily="34" charset="0"/>
              </a:rPr>
              <a:t>?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839E42-A811-4E4F-8CC5-30DA8E6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616AD2-A858-40E2-99BB-1ABC399D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</p:spTree>
    <p:extLst>
      <p:ext uri="{BB962C8B-B14F-4D97-AF65-F5344CB8AC3E}">
        <p14:creationId xmlns:p14="http://schemas.microsoft.com/office/powerpoint/2010/main" val="268306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NL"/>
              <a:t>2021</a:t>
            </a:r>
            <a:endParaRPr lang="en-GB"/>
          </a:p>
        </p:txBody>
      </p:sp>
      <p:sp>
        <p:nvSpPr>
          <p:cNvPr id="6147" name="Tijdelijke aanduiding voor voettekst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IgAN</a:t>
            </a: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59160" y="303051"/>
            <a:ext cx="695320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 b="1" dirty="0">
                <a:latin typeface="Arial" charset="0"/>
              </a:rPr>
              <a:t>Prognose</a:t>
            </a:r>
          </a:p>
        </p:txBody>
      </p:sp>
      <p:pic>
        <p:nvPicPr>
          <p:cNvPr id="5" name="Afbeelding 4" descr="wo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24744"/>
            <a:ext cx="1812084" cy="2488595"/>
          </a:xfrm>
          <a:prstGeom prst="rect">
            <a:avLst/>
          </a:prstGeom>
        </p:spPr>
      </p:pic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323528" y="1196752"/>
            <a:ext cx="5184576" cy="229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lnSpc>
                <a:spcPct val="115000"/>
              </a:lnSpc>
            </a:pPr>
            <a:r>
              <a:rPr lang="de-DE" sz="1800" b="1" dirty="0">
                <a:solidFill>
                  <a:srgbClr val="FF0000"/>
                </a:solidFill>
                <a:latin typeface="Arial" pitchFamily="34" charset="0"/>
              </a:rPr>
              <a:t>Mild </a:t>
            </a:r>
            <a:r>
              <a:rPr lang="de-DE" sz="1800" b="1" dirty="0" err="1">
                <a:solidFill>
                  <a:srgbClr val="FF0000"/>
                </a:solidFill>
                <a:latin typeface="Arial" pitchFamily="34" charset="0"/>
              </a:rPr>
              <a:t>beloop</a:t>
            </a:r>
            <a:endParaRPr lang="de-DE" sz="1800" b="1" dirty="0">
              <a:solidFill>
                <a:srgbClr val="FF0000"/>
              </a:solidFill>
              <a:latin typeface="Arial" pitchFamily="34" charset="0"/>
            </a:endParaRPr>
          </a:p>
          <a:p>
            <a:pPr defTabSz="762000">
              <a:lnSpc>
                <a:spcPct val="115000"/>
              </a:lnSpc>
            </a:pPr>
            <a:endParaRPr lang="de-DE" sz="1400" b="1" dirty="0">
              <a:latin typeface="Arial" pitchFamily="34" charset="0"/>
            </a:endParaRPr>
          </a:p>
          <a:p>
            <a:pPr defTabSz="762000">
              <a:lnSpc>
                <a:spcPct val="115000"/>
              </a:lnSpc>
            </a:pPr>
            <a:r>
              <a:rPr lang="de-DE" sz="1400" b="1" dirty="0">
                <a:latin typeface="Arial" pitchFamily="34" charset="0"/>
              </a:rPr>
              <a:t>Japan:  1.6% van „</a:t>
            </a:r>
            <a:r>
              <a:rPr lang="de-DE" sz="1400" b="1" dirty="0" err="1">
                <a:latin typeface="Arial" pitchFamily="34" charset="0"/>
              </a:rPr>
              <a:t>gezonde</a:t>
            </a:r>
            <a:r>
              <a:rPr lang="de-DE" sz="1400" b="1" dirty="0">
                <a:latin typeface="Arial" pitchFamily="34" charset="0"/>
              </a:rPr>
              <a:t>“ </a:t>
            </a:r>
            <a:r>
              <a:rPr lang="de-DE" sz="1400" b="1" dirty="0" err="1">
                <a:latin typeface="Arial" pitchFamily="34" charset="0"/>
              </a:rPr>
              <a:t>donoren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heeft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IgA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nefropathie</a:t>
            </a:r>
            <a:endParaRPr lang="de-DE" sz="1400" b="1" dirty="0">
              <a:latin typeface="Arial" pitchFamily="34" charset="0"/>
            </a:endParaRPr>
          </a:p>
          <a:p>
            <a:pPr defTabSz="762000">
              <a:lnSpc>
                <a:spcPct val="115000"/>
              </a:lnSpc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(i.e.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glom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IgA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+ C3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deposits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+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mesangioproliferative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changes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)</a:t>
            </a:r>
          </a:p>
          <a:p>
            <a:pPr defTabSz="762000"/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(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even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more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may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only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have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IgA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deposits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–7%?)</a:t>
            </a:r>
          </a:p>
          <a:p>
            <a:pPr defTabSz="762000"/>
            <a:endParaRPr lang="de-DE" sz="1400" dirty="0">
              <a:solidFill>
                <a:srgbClr val="336699"/>
              </a:solidFill>
              <a:latin typeface="Arial" pitchFamily="34" charset="0"/>
            </a:endParaRPr>
          </a:p>
          <a:p>
            <a:pPr defTabSz="762000">
              <a:spcAft>
                <a:spcPct val="15000"/>
              </a:spcAft>
            </a:pPr>
            <a:r>
              <a:rPr lang="de-DE" sz="1400" b="1" dirty="0">
                <a:latin typeface="Arial" pitchFamily="34" charset="0"/>
              </a:rPr>
              <a:t>China/Spain:  </a:t>
            </a:r>
            <a:r>
              <a:rPr lang="de-DE" sz="1400" b="1" dirty="0" err="1">
                <a:latin typeface="Arial" pitchFamily="34" charset="0"/>
              </a:rPr>
              <a:t>IgA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met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alleen</a:t>
            </a:r>
            <a:r>
              <a:rPr lang="de-DE" sz="1400" b="1" dirty="0">
                <a:latin typeface="Arial" pitchFamily="34" charset="0"/>
              </a:rPr>
              <a:t> </a:t>
            </a:r>
            <a:r>
              <a:rPr lang="de-DE" sz="1400" b="1" dirty="0" err="1">
                <a:latin typeface="Arial" pitchFamily="34" charset="0"/>
              </a:rPr>
              <a:t>hematurie</a:t>
            </a:r>
            <a:endParaRPr lang="de-DE" sz="1400" b="1" dirty="0">
              <a:latin typeface="Arial" pitchFamily="34" charset="0"/>
            </a:endParaRPr>
          </a:p>
          <a:p>
            <a:pPr defTabSz="762000">
              <a:spcAft>
                <a:spcPct val="15000"/>
              </a:spcAft>
            </a:pPr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Dialyse &lt; 10%</a:t>
            </a:r>
          </a:p>
          <a:p>
            <a:pPr defTabSz="762000">
              <a:spcAft>
                <a:spcPct val="15000"/>
              </a:spcAft>
            </a:pPr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„</a:t>
            </a: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genezing“in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14%</a:t>
            </a:r>
            <a:endParaRPr lang="de-DE" sz="1400" dirty="0">
              <a:solidFill>
                <a:srgbClr val="336699"/>
              </a:solidFill>
              <a:latin typeface="Arial" pitchFamily="34" charset="0"/>
            </a:endParaRPr>
          </a:p>
        </p:txBody>
      </p:sp>
      <p:pic>
        <p:nvPicPr>
          <p:cNvPr id="13" name="Afbeelding 12" descr="wo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1812084" cy="2488595"/>
          </a:xfrm>
          <a:prstGeom prst="rect">
            <a:avLst/>
          </a:prstGeom>
        </p:spPr>
      </p:pic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2843808" y="3717032"/>
            <a:ext cx="5184576" cy="885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lnSpc>
                <a:spcPct val="115000"/>
              </a:lnSpc>
            </a:pPr>
            <a:r>
              <a:rPr lang="de-DE" sz="1800" b="1" dirty="0" err="1">
                <a:solidFill>
                  <a:srgbClr val="FF0000"/>
                </a:solidFill>
                <a:latin typeface="Arial" pitchFamily="34" charset="0"/>
              </a:rPr>
              <a:t>Ernstig</a:t>
            </a:r>
            <a:r>
              <a:rPr lang="de-DE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1800" b="1" dirty="0" err="1">
                <a:solidFill>
                  <a:srgbClr val="FF0000"/>
                </a:solidFill>
                <a:latin typeface="Arial" pitchFamily="34" charset="0"/>
              </a:rPr>
              <a:t>beloop</a:t>
            </a:r>
            <a:endParaRPr lang="de-DE" sz="1800" b="1" dirty="0">
              <a:solidFill>
                <a:srgbClr val="FF0000"/>
              </a:solidFill>
              <a:latin typeface="Arial" pitchFamily="34" charset="0"/>
            </a:endParaRPr>
          </a:p>
          <a:p>
            <a:pPr defTabSz="762000">
              <a:lnSpc>
                <a:spcPct val="115000"/>
              </a:lnSpc>
            </a:pPr>
            <a:endParaRPr lang="de-DE" sz="1400" b="1" dirty="0">
              <a:latin typeface="Arial" pitchFamily="34" charset="0"/>
            </a:endParaRPr>
          </a:p>
          <a:p>
            <a:pPr defTabSz="762000">
              <a:lnSpc>
                <a:spcPct val="115000"/>
              </a:lnSpc>
            </a:pPr>
            <a:r>
              <a:rPr lang="de-DE" sz="1400" b="1" dirty="0">
                <a:latin typeface="Arial" pitchFamily="34" charset="0"/>
              </a:rPr>
              <a:t>Nijmegen: 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50% </a:t>
            </a: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dialyse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na 10 </a:t>
            </a: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jaar</a:t>
            </a:r>
            <a:endParaRPr lang="de-DE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6728F88-6F5F-4CA5-B9F3-859A1CD36FAE}"/>
              </a:ext>
            </a:extLst>
          </p:cNvPr>
          <p:cNvSpPr/>
          <p:nvPr/>
        </p:nvSpPr>
        <p:spPr>
          <a:xfrm>
            <a:off x="323528" y="1124744"/>
            <a:ext cx="7200800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AA437C-F33D-4196-A05F-9A14418095AE}"/>
              </a:ext>
            </a:extLst>
          </p:cNvPr>
          <p:cNvSpPr/>
          <p:nvPr/>
        </p:nvSpPr>
        <p:spPr>
          <a:xfrm>
            <a:off x="323528" y="3764138"/>
            <a:ext cx="7992888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61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27584" y="381640"/>
            <a:ext cx="3456384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GB" sz="1500" b="1" dirty="0" err="1">
                <a:solidFill>
                  <a:srgbClr val="000000"/>
                </a:solidFill>
                <a:latin typeface="Arial" charset="0"/>
              </a:rPr>
              <a:t>Gunstig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</a:rPr>
              <a:t>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400" y="6270420"/>
            <a:ext cx="1900800" cy="37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2183"/>
            <a:ext cx="3686861" cy="2590833"/>
          </a:xfrm>
          <a:prstGeom prst="rect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81215" y="3988494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41468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Gutiérrez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 E et al. JASN doi:10.1681/ASN.2012010063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6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53" indent="-77753" defTabSz="41468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©2012 by American Society of Nephrology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E5D2C5FA-2AD0-4C80-9B2D-30D565A3C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917" y="1412776"/>
            <a:ext cx="3456384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1468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GB" sz="1500" b="1" dirty="0" err="1">
                <a:solidFill>
                  <a:srgbClr val="000000"/>
                </a:solidFill>
                <a:latin typeface="Arial" charset="0"/>
              </a:rPr>
              <a:t>ongunstig</a:t>
            </a:r>
            <a:endParaRPr lang="en-GB" sz="15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978D3B-E0DB-4C0D-89C4-92F1D51554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8480" y="1827540"/>
            <a:ext cx="2949068" cy="273630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E187AE84-451B-47DE-8804-5EFCEE1F3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530" y="4873942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41468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Peters H, data Nijmegen</a:t>
            </a:r>
          </a:p>
        </p:txBody>
      </p:sp>
    </p:spTree>
    <p:extLst>
      <p:ext uri="{BB962C8B-B14F-4D97-AF65-F5344CB8AC3E}">
        <p14:creationId xmlns:p14="http://schemas.microsoft.com/office/powerpoint/2010/main" val="2998494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96189"/>
              </p:ext>
            </p:extLst>
          </p:nvPr>
        </p:nvGraphicFramePr>
        <p:xfrm>
          <a:off x="539552" y="2071116"/>
          <a:ext cx="7344816" cy="3230090"/>
        </p:xfrm>
        <a:graphic>
          <a:graphicData uri="http://schemas.openxmlformats.org/drawingml/2006/table">
            <a:tbl>
              <a:tblPr/>
              <a:tblGrid>
                <a:gridCol w="4343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n (% man)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70 (71%)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Leeftijd (jaar)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39 [17-70]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Bloeddruk gemiddeld MAP (mm Hg)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101 [73 - 134]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Urine eiwit (g/d)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2.4 [0.4 - 24.4]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serum creatinine (µmol/l)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139.5 [70 - 366]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serum albumine (g/l)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" charset="-128"/>
                          <a:cs typeface="Arial" charset="0"/>
                        </a:rPr>
                        <a:t>38 [21 – 46]</a:t>
                      </a: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" charset="-128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559" name="Tekstvak 5"/>
          <p:cNvSpPr txBox="1">
            <a:spLocks noChangeArrowheads="1"/>
          </p:cNvSpPr>
          <p:nvPr/>
        </p:nvSpPr>
        <p:spPr bwMode="auto">
          <a:xfrm>
            <a:off x="467544" y="581779"/>
            <a:ext cx="7500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 b="1" dirty="0">
                <a:latin typeface="Arial" pitchFamily="34" charset="0"/>
                <a:cs typeface="Arial" pitchFamily="34" charset="0"/>
              </a:rPr>
              <a:t>Het hangt af van de ernst van de afwijkingen bij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54D8CB-4472-4A09-973E-D2DFDD4F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3FA525-055A-4B1D-B5A5-76124FDA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5C8CFAB-E1DC-4B1D-84B0-6FB92DCE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503557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41468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Peters H, data Nijmegen</a:t>
            </a:r>
          </a:p>
        </p:txBody>
      </p:sp>
    </p:spTree>
    <p:extLst>
      <p:ext uri="{BB962C8B-B14F-4D97-AF65-F5344CB8AC3E}">
        <p14:creationId xmlns:p14="http://schemas.microsoft.com/office/powerpoint/2010/main" val="312801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8066" y="820961"/>
            <a:ext cx="7950398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Kunnen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we het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risico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inschatten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Bij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presentatie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en-GB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Deels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en-GB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Proteinurie</a:t>
            </a: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Creatinine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Bloeddruk</a:t>
            </a: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Hoeveelheid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gd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-IgA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Hoeveelheid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IgG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antistoffen</a:t>
            </a: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Kenmerken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biopsie</a:t>
            </a:r>
            <a:endParaRPr lang="en-GB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Nadeel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biopsie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lastig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scoren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meting IgG/IgA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moeilijk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niet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bevestigd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andere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laboratoria</a:t>
            </a:r>
            <a:r>
              <a:rPr lang="en-GB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59943D-1BA4-4625-8F57-7F4411BA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5C8358-8798-4AFB-A3FE-465BDBC1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</p:spTree>
    <p:extLst>
      <p:ext uri="{BB962C8B-B14F-4D97-AF65-F5344CB8AC3E}">
        <p14:creationId xmlns:p14="http://schemas.microsoft.com/office/powerpoint/2010/main" val="193061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975" y="6270625"/>
            <a:ext cx="1900238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12738"/>
            <a:ext cx="6799263" cy="555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82738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100" b="1" dirty="0" err="1">
                <a:solidFill>
                  <a:srgbClr val="000000"/>
                </a:solidFill>
              </a:rPr>
              <a:t>Floege</a:t>
            </a:r>
            <a:r>
              <a:rPr lang="en-GB" sz="1100" b="1" dirty="0">
                <a:solidFill>
                  <a:srgbClr val="000000"/>
                </a:solidFill>
              </a:rPr>
              <a:t> J , Eitner F JASN 2011;22:1785-1794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900">
                <a:solidFill>
                  <a:srgbClr val="000000"/>
                </a:solidFill>
              </a:rPr>
              <a:t>©2011 by American Society of Nephrology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E72DE4-2C6E-4948-8416-9EA6C012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614D73-010B-44F4-967D-C26F32D5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F96D83-3CB1-4042-9F63-235D1C2A816F}"/>
              </a:ext>
            </a:extLst>
          </p:cNvPr>
          <p:cNvSpPr txBox="1"/>
          <p:nvPr/>
        </p:nvSpPr>
        <p:spPr>
          <a:xfrm rot="19485540">
            <a:off x="887622" y="2076787"/>
            <a:ext cx="659347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6000" dirty="0">
                <a:latin typeface="Calibri" panose="020F0502020204030204" pitchFamily="34" charset="0"/>
              </a:rPr>
              <a:t>Behandeling in 2010</a:t>
            </a:r>
          </a:p>
        </p:txBody>
      </p:sp>
    </p:spTree>
    <p:extLst>
      <p:ext uri="{BB962C8B-B14F-4D97-AF65-F5344CB8AC3E}">
        <p14:creationId xmlns:p14="http://schemas.microsoft.com/office/powerpoint/2010/main" val="850602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975" y="6270625"/>
            <a:ext cx="1900238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12738"/>
            <a:ext cx="6799263" cy="555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82738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100" b="1" dirty="0" err="1">
                <a:solidFill>
                  <a:srgbClr val="000000"/>
                </a:solidFill>
              </a:rPr>
              <a:t>Floege</a:t>
            </a:r>
            <a:r>
              <a:rPr lang="en-GB" sz="1100" b="1" dirty="0">
                <a:solidFill>
                  <a:srgbClr val="000000"/>
                </a:solidFill>
              </a:rPr>
              <a:t> J , Eitner F JASN 2011;22:1785-1794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900">
                <a:solidFill>
                  <a:srgbClr val="000000"/>
                </a:solidFill>
              </a:rPr>
              <a:t>©2011 by American Society of Nephrology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E72DE4-2C6E-4948-8416-9EA6C012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614D73-010B-44F4-967D-C26F32D5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</p:spTree>
    <p:extLst>
      <p:ext uri="{BB962C8B-B14F-4D97-AF65-F5344CB8AC3E}">
        <p14:creationId xmlns:p14="http://schemas.microsoft.com/office/powerpoint/2010/main" val="2038392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NL"/>
              <a:t>2021</a:t>
            </a:r>
            <a:endParaRPr lang="en-GB"/>
          </a:p>
        </p:txBody>
      </p:sp>
      <p:sp>
        <p:nvSpPr>
          <p:cNvPr id="6147" name="Tijdelijke aanduiding voor voettekst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IgAN</a:t>
            </a: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971600" y="609600"/>
            <a:ext cx="6953200" cy="48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 b="1" dirty="0" err="1">
                <a:latin typeface="Arial" charset="0"/>
              </a:rPr>
              <a:t>IgA</a:t>
            </a:r>
            <a:r>
              <a:rPr lang="nl-NL" sz="2400" b="1" dirty="0">
                <a:latin typeface="Arial" charset="0"/>
              </a:rPr>
              <a:t> Nefropathie: </a:t>
            </a:r>
          </a:p>
          <a:p>
            <a:pPr algn="ctr">
              <a:spcBef>
                <a:spcPct val="50000"/>
              </a:spcBef>
            </a:pPr>
            <a:endParaRPr lang="nl-NL" sz="24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sz="2400" b="1" dirty="0">
                <a:latin typeface="Arial" charset="0"/>
              </a:rPr>
              <a:t>Hoe vaak komt het voor?</a:t>
            </a:r>
          </a:p>
          <a:p>
            <a:pPr>
              <a:spcBef>
                <a:spcPct val="50000"/>
              </a:spcBef>
            </a:pPr>
            <a:r>
              <a:rPr lang="nl-NL" sz="2400" b="1" dirty="0">
                <a:latin typeface="Arial" charset="0"/>
              </a:rPr>
              <a:t>Diagnose?</a:t>
            </a:r>
          </a:p>
          <a:p>
            <a:pPr>
              <a:spcBef>
                <a:spcPct val="50000"/>
              </a:spcBef>
            </a:pPr>
            <a:r>
              <a:rPr lang="nl-NL" sz="2400" b="1" dirty="0">
                <a:latin typeface="Arial" charset="0"/>
              </a:rPr>
              <a:t>Oorzaak?</a:t>
            </a:r>
          </a:p>
          <a:p>
            <a:pPr>
              <a:spcBef>
                <a:spcPct val="50000"/>
              </a:spcBef>
            </a:pPr>
            <a:r>
              <a:rPr lang="nl-NL" sz="2400" b="1" dirty="0">
                <a:latin typeface="Arial" charset="0"/>
              </a:rPr>
              <a:t>Prognose?</a:t>
            </a:r>
          </a:p>
          <a:p>
            <a:pPr>
              <a:spcBef>
                <a:spcPct val="50000"/>
              </a:spcBef>
            </a:pPr>
            <a:r>
              <a:rPr lang="nl-NL" sz="2400" b="1" dirty="0">
                <a:latin typeface="Arial" charset="0"/>
              </a:rPr>
              <a:t>Behandeling?  Zoals we het nu doen</a:t>
            </a:r>
          </a:p>
          <a:p>
            <a:pPr>
              <a:spcBef>
                <a:spcPct val="50000"/>
              </a:spcBef>
            </a:pPr>
            <a:endParaRPr lang="nl-NL" sz="24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sz="2400" b="1" dirty="0">
                <a:latin typeface="Arial" charset="0"/>
              </a:rPr>
              <a:t>Hierna: wat is de toekomst?</a:t>
            </a:r>
          </a:p>
        </p:txBody>
      </p:sp>
    </p:spTree>
    <p:extLst>
      <p:ext uri="{BB962C8B-B14F-4D97-AF65-F5344CB8AC3E}">
        <p14:creationId xmlns:p14="http://schemas.microsoft.com/office/powerpoint/2010/main" val="2230470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anchor="t"/>
          <a:lstStyle/>
          <a:p>
            <a:pPr eaLnBrk="1" hangingPunct="1"/>
            <a:r>
              <a:rPr lang="de-DE" altLang="de-DE" sz="2800" dirty="0" err="1"/>
              <a:t>IgA</a:t>
            </a:r>
            <a:r>
              <a:rPr lang="de-DE" altLang="de-DE" sz="2800" dirty="0"/>
              <a:t> </a:t>
            </a:r>
            <a:r>
              <a:rPr lang="de-DE" altLang="de-DE" sz="2800" dirty="0" err="1"/>
              <a:t>Nephropathy</a:t>
            </a:r>
            <a:r>
              <a:rPr lang="de-DE" altLang="de-DE" sz="2800" dirty="0"/>
              <a:t>: State of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Art</a:t>
            </a:r>
            <a:endParaRPr lang="de-DE" altLang="de-DE" sz="2800" i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91264" cy="47085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dirty="0"/>
              <a:t>Treatment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e-DE" altLang="de-DE" sz="2200" dirty="0"/>
              <a:t>ACE-inhibitors and/</a:t>
            </a:r>
            <a:r>
              <a:rPr lang="de-DE" altLang="de-DE" sz="2200" dirty="0" err="1"/>
              <a:t>or</a:t>
            </a:r>
            <a:r>
              <a:rPr lang="de-DE" altLang="de-DE" sz="2200" dirty="0"/>
              <a:t> ARB: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e-DE" altLang="de-DE" sz="2200" dirty="0"/>
              <a:t>Other </a:t>
            </a:r>
            <a:r>
              <a:rPr lang="de-DE" altLang="de-DE" sz="2200" dirty="0" err="1"/>
              <a:t>conservative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measures</a:t>
            </a:r>
            <a:r>
              <a:rPr lang="de-DE" altLang="de-DE" sz="2200" dirty="0"/>
              <a:t>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de-DE" altLang="de-DE" sz="22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de-DE" altLang="de-DE" sz="2200" dirty="0"/>
          </a:p>
          <a:p>
            <a:pPr marL="457200" lvl="1" indent="0" eaLnBrk="1" hangingPunct="1">
              <a:buNone/>
            </a:pPr>
            <a:endParaRPr lang="de-DE" altLang="de-DE" sz="22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de-DE" altLang="de-DE" sz="2200" dirty="0"/>
          </a:p>
          <a:p>
            <a:pPr marL="457200" lvl="1" indent="0" eaLnBrk="1" hangingPunct="1">
              <a:buNone/>
            </a:pPr>
            <a:endParaRPr lang="de-DE" altLang="de-DE" sz="22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de-DE" altLang="de-DE" sz="22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altLang="de-DE" sz="2200" dirty="0" err="1"/>
              <a:t>Immunosuppression</a:t>
            </a:r>
            <a:endParaRPr lang="de-DE" altLang="de-DE" sz="2200" dirty="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Steroids +/- </a:t>
            </a:r>
            <a:r>
              <a:rPr lang="de-DE" altLang="de-DE" sz="1800" dirty="0" err="1"/>
              <a:t>alkylating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agents</a:t>
            </a:r>
            <a:r>
              <a:rPr lang="de-DE" altLang="de-DE" sz="1800" dirty="0"/>
              <a:t>/</a:t>
            </a:r>
            <a:r>
              <a:rPr lang="de-DE" altLang="de-DE" sz="1800" dirty="0" err="1"/>
              <a:t>cMMF</a:t>
            </a:r>
            <a:r>
              <a:rPr lang="de-DE" altLang="de-DE" sz="1800" dirty="0"/>
              <a:t>: </a:t>
            </a:r>
            <a:r>
              <a:rPr lang="de-DE" altLang="de-DE" sz="1800" dirty="0" err="1"/>
              <a:t>heavily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debated</a:t>
            </a:r>
            <a:r>
              <a:rPr lang="de-DE" altLang="de-DE" sz="1800" dirty="0"/>
              <a:t>: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de-DE" altLang="de-DE" sz="1600" dirty="0"/>
              <a:t>STOP-</a:t>
            </a:r>
            <a:r>
              <a:rPr lang="de-DE" altLang="de-DE" sz="1600" dirty="0" err="1"/>
              <a:t>IgA</a:t>
            </a:r>
            <a:r>
              <a:rPr lang="de-DE" altLang="de-DE" sz="1600" dirty="0"/>
              <a:t>: </a:t>
            </a:r>
            <a:r>
              <a:rPr lang="de-DE" altLang="de-DE" sz="1600" dirty="0" err="1"/>
              <a:t>no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benefit</a:t>
            </a:r>
            <a:endParaRPr lang="de-DE" altLang="de-DE" sz="1600" dirty="0"/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de-DE" altLang="de-DE" sz="1600" dirty="0"/>
              <a:t>TESTING: </a:t>
            </a:r>
            <a:r>
              <a:rPr lang="de-DE" altLang="de-DE" sz="1600" dirty="0" err="1"/>
              <a:t>stopped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because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serious</a:t>
            </a:r>
            <a:r>
              <a:rPr lang="de-DE" altLang="de-DE" sz="1600" dirty="0"/>
              <a:t> adverse </a:t>
            </a:r>
            <a:r>
              <a:rPr lang="de-DE" altLang="de-DE" sz="1600" dirty="0" err="1"/>
              <a:t>events</a:t>
            </a:r>
            <a:endParaRPr lang="de-DE" altLang="de-DE" sz="1600" dirty="0"/>
          </a:p>
          <a:p>
            <a:pPr marL="457200" lvl="1" indent="0" eaLnBrk="1" hangingPunct="1">
              <a:buNone/>
            </a:pPr>
            <a:endParaRPr lang="de-DE" altLang="de-DE" sz="2200" dirty="0"/>
          </a:p>
          <a:p>
            <a:pPr marL="0" indent="0" eaLnBrk="1" hangingPunct="1">
              <a:buClr>
                <a:srgbClr val="DA5864"/>
              </a:buClr>
              <a:buNone/>
            </a:pPr>
            <a:endParaRPr lang="de-DE" altLang="de-DE" sz="2400" dirty="0"/>
          </a:p>
        </p:txBody>
      </p:sp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539552" y="6248345"/>
            <a:ext cx="799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1200" i="1" dirty="0" err="1"/>
              <a:t>Floege</a:t>
            </a:r>
            <a:r>
              <a:rPr lang="de-DE" altLang="de-DE" sz="1200" i="1" dirty="0"/>
              <a:t> J:  Editorial. Am J Kidney Dis: 2019: 74: 6-7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5568F07-018A-4B88-BB52-D2A5EA6C234F}"/>
              </a:ext>
            </a:extLst>
          </p:cNvPr>
          <p:cNvGraphicFramePr>
            <a:graphicFrameLocks noGrp="1"/>
          </p:cNvGraphicFramePr>
          <p:nvPr/>
        </p:nvGraphicFramePr>
        <p:xfrm>
          <a:off x="755576" y="2438896"/>
          <a:ext cx="784887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729541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b="0" dirty="0"/>
                        <a:t>Control </a:t>
                      </a:r>
                      <a:r>
                        <a:rPr lang="nl-NL" sz="1600" b="0" dirty="0" err="1"/>
                        <a:t>blood</a:t>
                      </a:r>
                      <a:r>
                        <a:rPr lang="nl-NL" sz="1600" b="0" dirty="0"/>
                        <a:t> </a:t>
                      </a:r>
                      <a:r>
                        <a:rPr lang="nl-NL" sz="1600" b="0" dirty="0" err="1"/>
                        <a:t>pressure</a:t>
                      </a:r>
                      <a:r>
                        <a:rPr lang="nl-NL" sz="1600" b="0" dirty="0"/>
                        <a:t>: target </a:t>
                      </a:r>
                      <a:r>
                        <a:rPr lang="nl-NL" sz="1600" b="0" dirty="0" err="1"/>
                        <a:t>sitting</a:t>
                      </a:r>
                      <a:r>
                        <a:rPr lang="nl-NL" sz="1600" b="0" dirty="0"/>
                        <a:t> </a:t>
                      </a:r>
                      <a:r>
                        <a:rPr lang="nl-NL" sz="1600" b="0" dirty="0" err="1"/>
                        <a:t>systolic</a:t>
                      </a:r>
                      <a:r>
                        <a:rPr lang="nl-NL" sz="1600" b="0" dirty="0"/>
                        <a:t> RR 120-130 mm 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8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/>
                        <a:t>Maximum </a:t>
                      </a:r>
                      <a:r>
                        <a:rPr lang="nl-NL" sz="1600" b="0" dirty="0" err="1"/>
                        <a:t>tolerated</a:t>
                      </a:r>
                      <a:r>
                        <a:rPr lang="nl-NL" sz="1600" b="0" dirty="0"/>
                        <a:t> </a:t>
                      </a:r>
                      <a:r>
                        <a:rPr lang="nl-NL" sz="1600" b="0" dirty="0" err="1"/>
                        <a:t>dose</a:t>
                      </a:r>
                      <a:r>
                        <a:rPr lang="nl-NL" sz="1600" b="0" dirty="0"/>
                        <a:t> ACE/ARB, target </a:t>
                      </a:r>
                      <a:r>
                        <a:rPr lang="nl-NL" sz="1600" b="0" dirty="0" err="1"/>
                        <a:t>proteinuria</a:t>
                      </a:r>
                      <a:r>
                        <a:rPr lang="nl-NL" sz="1600" b="0" dirty="0"/>
                        <a:t> &lt; 1g/</a:t>
                      </a:r>
                      <a:r>
                        <a:rPr lang="nl-NL" sz="1600" b="0" dirty="0" err="1"/>
                        <a:t>day</a:t>
                      </a:r>
                      <a:endParaRPr lang="nl-NL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11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 err="1"/>
                        <a:t>Avoid</a:t>
                      </a:r>
                      <a:r>
                        <a:rPr lang="nl-NL" sz="1600" b="0" dirty="0"/>
                        <a:t> Dihydropyridine CCB as first line </a:t>
                      </a:r>
                      <a:r>
                        <a:rPr lang="nl-NL" sz="1600" b="0" dirty="0" err="1"/>
                        <a:t>therapy</a:t>
                      </a:r>
                      <a:endParaRPr lang="nl-NL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/>
                        <a:t>Control </a:t>
                      </a:r>
                      <a:r>
                        <a:rPr lang="nl-NL" sz="1600" b="0" dirty="0" err="1"/>
                        <a:t>protein</a:t>
                      </a:r>
                      <a:r>
                        <a:rPr lang="nl-NL" sz="1600" b="0" dirty="0"/>
                        <a:t> intake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7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 err="1"/>
                        <a:t>Other</a:t>
                      </a:r>
                      <a:r>
                        <a:rPr lang="nl-NL" sz="1600" b="0" dirty="0"/>
                        <a:t>: control </a:t>
                      </a:r>
                      <a:r>
                        <a:rPr lang="nl-NL" sz="1600" b="0" dirty="0" err="1"/>
                        <a:t>obesity</a:t>
                      </a:r>
                      <a:r>
                        <a:rPr lang="nl-NL" sz="1600" b="0" dirty="0"/>
                        <a:t>, </a:t>
                      </a:r>
                      <a:r>
                        <a:rPr lang="nl-NL" sz="1600" b="0" dirty="0" err="1"/>
                        <a:t>salt</a:t>
                      </a:r>
                      <a:r>
                        <a:rPr lang="nl-NL" sz="1600" b="0" dirty="0"/>
                        <a:t> intake, smoking, </a:t>
                      </a:r>
                      <a:r>
                        <a:rPr lang="nl-NL" sz="1600" b="0" dirty="0" err="1"/>
                        <a:t>stimulate</a:t>
                      </a:r>
                      <a:r>
                        <a:rPr lang="nl-NL" sz="1600" b="0" dirty="0"/>
                        <a:t> </a:t>
                      </a:r>
                      <a:r>
                        <a:rPr lang="nl-NL" sz="1600" b="0" dirty="0" err="1"/>
                        <a:t>exercise</a:t>
                      </a:r>
                      <a:r>
                        <a:rPr lang="nl-NL" sz="1600" b="0" dirty="0"/>
                        <a:t>, </a:t>
                      </a:r>
                      <a:r>
                        <a:rPr lang="nl-NL" sz="1600" b="0" dirty="0" err="1"/>
                        <a:t>add</a:t>
                      </a:r>
                      <a:r>
                        <a:rPr lang="nl-NL" sz="1600" b="0" dirty="0"/>
                        <a:t> anti-RR </a:t>
                      </a:r>
                      <a:r>
                        <a:rPr lang="nl-NL" sz="1600" b="0" dirty="0" err="1"/>
                        <a:t>therapy</a:t>
                      </a:r>
                      <a:endParaRPr lang="nl-NL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49117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18676CB2-7731-452E-AABA-6D9848405391}"/>
              </a:ext>
            </a:extLst>
          </p:cNvPr>
          <p:cNvSpPr txBox="1"/>
          <p:nvPr/>
        </p:nvSpPr>
        <p:spPr>
          <a:xfrm rot="19485540">
            <a:off x="906056" y="2076787"/>
            <a:ext cx="655660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6000" dirty="0">
                <a:latin typeface="Calibri" panose="020F0502020204030204" pitchFamily="34" charset="0"/>
              </a:rPr>
              <a:t>Behandeling in 2020</a:t>
            </a:r>
          </a:p>
        </p:txBody>
      </p:sp>
    </p:spTree>
    <p:extLst>
      <p:ext uri="{BB962C8B-B14F-4D97-AF65-F5344CB8AC3E}">
        <p14:creationId xmlns:p14="http://schemas.microsoft.com/office/powerpoint/2010/main" val="268405892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anchor="t"/>
          <a:lstStyle/>
          <a:p>
            <a:pPr eaLnBrk="1" hangingPunct="1"/>
            <a:r>
              <a:rPr lang="de-DE" altLang="de-DE" sz="2800" dirty="0" err="1"/>
              <a:t>IgA</a:t>
            </a:r>
            <a:r>
              <a:rPr lang="de-DE" altLang="de-DE" sz="2800" dirty="0"/>
              <a:t> </a:t>
            </a:r>
            <a:r>
              <a:rPr lang="de-DE" altLang="de-DE" sz="2800" dirty="0" err="1"/>
              <a:t>Nephropathy</a:t>
            </a:r>
            <a:r>
              <a:rPr lang="de-DE" altLang="de-DE" sz="2800" dirty="0"/>
              <a:t>: State of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Art</a:t>
            </a:r>
            <a:endParaRPr lang="de-DE" altLang="de-DE" sz="2800" i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91264" cy="47085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dirty="0"/>
              <a:t>Treatment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e-DE" altLang="de-DE" sz="2200" dirty="0"/>
              <a:t>ACE-inhibitors and/</a:t>
            </a:r>
            <a:r>
              <a:rPr lang="de-DE" altLang="de-DE" sz="2200" dirty="0" err="1"/>
              <a:t>or</a:t>
            </a:r>
            <a:r>
              <a:rPr lang="de-DE" altLang="de-DE" sz="2200" dirty="0"/>
              <a:t> ARB: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e-DE" altLang="de-DE" sz="2200" dirty="0"/>
              <a:t>Other </a:t>
            </a:r>
            <a:r>
              <a:rPr lang="de-DE" altLang="de-DE" sz="2200" dirty="0" err="1"/>
              <a:t>conservative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measures</a:t>
            </a:r>
            <a:r>
              <a:rPr lang="de-DE" altLang="de-DE" sz="2200" dirty="0"/>
              <a:t>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de-DE" altLang="de-DE" sz="22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de-DE" altLang="de-DE" sz="2200" dirty="0"/>
          </a:p>
          <a:p>
            <a:pPr marL="457200" lvl="1" indent="0" eaLnBrk="1" hangingPunct="1">
              <a:buNone/>
            </a:pPr>
            <a:endParaRPr lang="de-DE" altLang="de-DE" sz="22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de-DE" altLang="de-DE" sz="2200" dirty="0"/>
          </a:p>
          <a:p>
            <a:pPr marL="457200" lvl="1" indent="0" eaLnBrk="1" hangingPunct="1">
              <a:buNone/>
            </a:pPr>
            <a:endParaRPr lang="de-DE" altLang="de-DE" sz="22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de-DE" altLang="de-DE" sz="22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altLang="de-DE" sz="2200" dirty="0" err="1"/>
              <a:t>Immunosuppression</a:t>
            </a:r>
            <a:endParaRPr lang="de-DE" altLang="de-DE" sz="2200" dirty="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Steroids +/- </a:t>
            </a:r>
            <a:r>
              <a:rPr lang="de-DE" altLang="de-DE" sz="1800" dirty="0" err="1"/>
              <a:t>alkylating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agents</a:t>
            </a:r>
            <a:r>
              <a:rPr lang="de-DE" altLang="de-DE" sz="1800" dirty="0"/>
              <a:t>/</a:t>
            </a:r>
            <a:r>
              <a:rPr lang="de-DE" altLang="de-DE" sz="1800" dirty="0" err="1"/>
              <a:t>cMMF</a:t>
            </a:r>
            <a:r>
              <a:rPr lang="de-DE" altLang="de-DE" sz="1800" dirty="0"/>
              <a:t>: </a:t>
            </a:r>
            <a:r>
              <a:rPr lang="de-DE" altLang="de-DE" sz="1800" dirty="0" err="1"/>
              <a:t>heavily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debated</a:t>
            </a:r>
            <a:r>
              <a:rPr lang="de-DE" altLang="de-DE" sz="1800" dirty="0"/>
              <a:t>: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de-DE" altLang="de-DE" sz="1600" dirty="0"/>
              <a:t>STOP-</a:t>
            </a:r>
            <a:r>
              <a:rPr lang="de-DE" altLang="de-DE" sz="1600" dirty="0" err="1"/>
              <a:t>IgA</a:t>
            </a:r>
            <a:r>
              <a:rPr lang="de-DE" altLang="de-DE" sz="1600" dirty="0"/>
              <a:t>: </a:t>
            </a:r>
            <a:r>
              <a:rPr lang="de-DE" altLang="de-DE" sz="1600" dirty="0" err="1"/>
              <a:t>no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benefit</a:t>
            </a:r>
            <a:endParaRPr lang="de-DE" altLang="de-DE" sz="1600" dirty="0"/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de-DE" altLang="de-DE" sz="1600" dirty="0"/>
              <a:t>TESTING: </a:t>
            </a:r>
            <a:r>
              <a:rPr lang="de-DE" altLang="de-DE" sz="1600" dirty="0" err="1"/>
              <a:t>stopped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because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serious</a:t>
            </a:r>
            <a:r>
              <a:rPr lang="de-DE" altLang="de-DE" sz="1600" dirty="0"/>
              <a:t> adverse </a:t>
            </a:r>
            <a:r>
              <a:rPr lang="de-DE" altLang="de-DE" sz="1600" dirty="0" err="1"/>
              <a:t>events</a:t>
            </a:r>
            <a:endParaRPr lang="de-DE" altLang="de-DE" sz="1600" dirty="0"/>
          </a:p>
          <a:p>
            <a:pPr marL="457200" lvl="1" indent="0" eaLnBrk="1" hangingPunct="1">
              <a:buNone/>
            </a:pPr>
            <a:endParaRPr lang="de-DE" altLang="de-DE" sz="2200" dirty="0"/>
          </a:p>
          <a:p>
            <a:pPr marL="0" indent="0" eaLnBrk="1" hangingPunct="1">
              <a:buClr>
                <a:srgbClr val="DA5864"/>
              </a:buClr>
              <a:buNone/>
            </a:pPr>
            <a:endParaRPr lang="de-DE" altLang="de-DE" sz="2400" dirty="0"/>
          </a:p>
        </p:txBody>
      </p:sp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539552" y="6248345"/>
            <a:ext cx="799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1200" i="1" dirty="0" err="1"/>
              <a:t>Floege</a:t>
            </a:r>
            <a:r>
              <a:rPr lang="de-DE" altLang="de-DE" sz="1200" i="1" dirty="0"/>
              <a:t> J:  Editorial. Am J Kidney Dis: 2019: 74: 6-7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5568F07-018A-4B88-BB52-D2A5EA6C234F}"/>
              </a:ext>
            </a:extLst>
          </p:cNvPr>
          <p:cNvGraphicFramePr>
            <a:graphicFrameLocks noGrp="1"/>
          </p:cNvGraphicFramePr>
          <p:nvPr/>
        </p:nvGraphicFramePr>
        <p:xfrm>
          <a:off x="755576" y="2438896"/>
          <a:ext cx="784887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729541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b="0" dirty="0"/>
                        <a:t>Control </a:t>
                      </a:r>
                      <a:r>
                        <a:rPr lang="nl-NL" sz="1600" b="0" dirty="0" err="1"/>
                        <a:t>blood</a:t>
                      </a:r>
                      <a:r>
                        <a:rPr lang="nl-NL" sz="1600" b="0" dirty="0"/>
                        <a:t> </a:t>
                      </a:r>
                      <a:r>
                        <a:rPr lang="nl-NL" sz="1600" b="0" dirty="0" err="1"/>
                        <a:t>pressure</a:t>
                      </a:r>
                      <a:r>
                        <a:rPr lang="nl-NL" sz="1600" b="0" dirty="0"/>
                        <a:t>: target </a:t>
                      </a:r>
                      <a:r>
                        <a:rPr lang="nl-NL" sz="1600" b="0" dirty="0" err="1"/>
                        <a:t>sitting</a:t>
                      </a:r>
                      <a:r>
                        <a:rPr lang="nl-NL" sz="1600" b="0" dirty="0"/>
                        <a:t> </a:t>
                      </a:r>
                      <a:r>
                        <a:rPr lang="nl-NL" sz="1600" b="0" dirty="0" err="1"/>
                        <a:t>systolic</a:t>
                      </a:r>
                      <a:r>
                        <a:rPr lang="nl-NL" sz="1600" b="0" dirty="0"/>
                        <a:t> RR 120-130 mm 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8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/>
                        <a:t>Maximum </a:t>
                      </a:r>
                      <a:r>
                        <a:rPr lang="nl-NL" sz="1600" b="0" dirty="0" err="1"/>
                        <a:t>tolerated</a:t>
                      </a:r>
                      <a:r>
                        <a:rPr lang="nl-NL" sz="1600" b="0" dirty="0"/>
                        <a:t> </a:t>
                      </a:r>
                      <a:r>
                        <a:rPr lang="nl-NL" sz="1600" b="0" dirty="0" err="1"/>
                        <a:t>dose</a:t>
                      </a:r>
                      <a:r>
                        <a:rPr lang="nl-NL" sz="1600" b="0" dirty="0"/>
                        <a:t> ACE/ARB, target </a:t>
                      </a:r>
                      <a:r>
                        <a:rPr lang="nl-NL" sz="1600" b="0" dirty="0" err="1"/>
                        <a:t>proteinuria</a:t>
                      </a:r>
                      <a:r>
                        <a:rPr lang="nl-NL" sz="1600" b="0" dirty="0"/>
                        <a:t> &lt; 1g/</a:t>
                      </a:r>
                      <a:r>
                        <a:rPr lang="nl-NL" sz="1600" b="0" dirty="0" err="1"/>
                        <a:t>day</a:t>
                      </a:r>
                      <a:endParaRPr lang="nl-NL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11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 err="1"/>
                        <a:t>Avoid</a:t>
                      </a:r>
                      <a:r>
                        <a:rPr lang="nl-NL" sz="1600" b="0" dirty="0"/>
                        <a:t> Dihydropyridine CCB as first line </a:t>
                      </a:r>
                      <a:r>
                        <a:rPr lang="nl-NL" sz="1600" b="0" dirty="0" err="1"/>
                        <a:t>therapy</a:t>
                      </a:r>
                      <a:endParaRPr lang="nl-NL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/>
                        <a:t>Control </a:t>
                      </a:r>
                      <a:r>
                        <a:rPr lang="nl-NL" sz="1600" b="0" dirty="0" err="1"/>
                        <a:t>protein</a:t>
                      </a:r>
                      <a:r>
                        <a:rPr lang="nl-NL" sz="1600" b="0" dirty="0"/>
                        <a:t> intake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7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 err="1"/>
                        <a:t>Other</a:t>
                      </a:r>
                      <a:r>
                        <a:rPr lang="nl-NL" sz="1600" b="0" dirty="0"/>
                        <a:t>: control </a:t>
                      </a:r>
                      <a:r>
                        <a:rPr lang="nl-NL" sz="1600" b="0" dirty="0" err="1"/>
                        <a:t>obesity</a:t>
                      </a:r>
                      <a:r>
                        <a:rPr lang="nl-NL" sz="1600" b="0" dirty="0"/>
                        <a:t>, </a:t>
                      </a:r>
                      <a:r>
                        <a:rPr lang="nl-NL" sz="1600" b="0" dirty="0" err="1"/>
                        <a:t>salt</a:t>
                      </a:r>
                      <a:r>
                        <a:rPr lang="nl-NL" sz="1600" b="0" dirty="0"/>
                        <a:t> intake, smoking, </a:t>
                      </a:r>
                      <a:r>
                        <a:rPr lang="nl-NL" sz="1600" b="0" dirty="0" err="1"/>
                        <a:t>stimulate</a:t>
                      </a:r>
                      <a:r>
                        <a:rPr lang="nl-NL" sz="1600" b="0" dirty="0"/>
                        <a:t> </a:t>
                      </a:r>
                      <a:r>
                        <a:rPr lang="nl-NL" sz="1600" b="0" dirty="0" err="1"/>
                        <a:t>exercise</a:t>
                      </a:r>
                      <a:r>
                        <a:rPr lang="nl-NL" sz="1600" b="0" dirty="0"/>
                        <a:t>, </a:t>
                      </a:r>
                      <a:r>
                        <a:rPr lang="nl-NL" sz="1600" b="0" dirty="0" err="1"/>
                        <a:t>add</a:t>
                      </a:r>
                      <a:r>
                        <a:rPr lang="nl-NL" sz="1600" b="0" dirty="0"/>
                        <a:t> anti-RR </a:t>
                      </a:r>
                      <a:r>
                        <a:rPr lang="nl-NL" sz="1600" b="0" dirty="0" err="1"/>
                        <a:t>therapy</a:t>
                      </a:r>
                      <a:endParaRPr lang="nl-NL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49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376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6262688"/>
            <a:ext cx="19002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5238" y="1663701"/>
            <a:ext cx="6613525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1265238" y="5032376"/>
            <a:ext cx="6613525" cy="27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6" rIns="81629" bIns="40816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578" algn="l"/>
                <a:tab pos="1657156" algn="l"/>
                <a:tab pos="2487322" algn="l"/>
                <a:tab pos="3315900" algn="l"/>
                <a:tab pos="4146065" algn="l"/>
                <a:tab pos="4974644" algn="l"/>
                <a:tab pos="5804809" algn="l"/>
                <a:tab pos="6633387" algn="l"/>
                <a:tab pos="7463552" algn="l"/>
                <a:tab pos="8292130" algn="l"/>
                <a:tab pos="9122296" algn="l"/>
              </a:tabLst>
            </a:pPr>
            <a:r>
              <a:rPr lang="en-GB" sz="1300" b="1" dirty="0" err="1">
                <a:latin typeface="Arial" charset="0"/>
              </a:rPr>
              <a:t>Praga</a:t>
            </a:r>
            <a:r>
              <a:rPr lang="en-GB" sz="1300" b="1" dirty="0">
                <a:latin typeface="Arial" charset="0"/>
              </a:rPr>
              <a:t>, M. et al. J Am Soc </a:t>
            </a:r>
            <a:r>
              <a:rPr lang="en-GB" sz="1300" b="1" dirty="0" err="1">
                <a:latin typeface="Arial" charset="0"/>
              </a:rPr>
              <a:t>Nephrol</a:t>
            </a:r>
            <a:r>
              <a:rPr lang="en-GB" sz="1300" b="1" dirty="0">
                <a:latin typeface="Arial" charset="0"/>
              </a:rPr>
              <a:t> 2003;14:1578-1583</a:t>
            </a: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163514" y="253829"/>
            <a:ext cx="8816975" cy="79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6" rIns="81629" bIns="40816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578" algn="l"/>
                <a:tab pos="1657156" algn="l"/>
                <a:tab pos="2487322" algn="l"/>
                <a:tab pos="3315900" algn="l"/>
                <a:tab pos="4146065" algn="l"/>
                <a:tab pos="4974644" algn="l"/>
                <a:tab pos="5804809" algn="l"/>
                <a:tab pos="6633387" algn="l"/>
                <a:tab pos="7463552" algn="l"/>
                <a:tab pos="8292130" algn="l"/>
                <a:tab pos="9122296" algn="l"/>
              </a:tabLst>
            </a:pPr>
            <a:r>
              <a:rPr lang="en-GB" sz="2400" b="1" dirty="0">
                <a:latin typeface="Arial" charset="0"/>
              </a:rPr>
              <a:t>ACE-</a:t>
            </a:r>
            <a:r>
              <a:rPr lang="en-GB" sz="2400" b="1" dirty="0" err="1">
                <a:latin typeface="Arial" charset="0"/>
              </a:rPr>
              <a:t>remmers</a:t>
            </a:r>
            <a:r>
              <a:rPr lang="en-GB" sz="2400" b="1" dirty="0">
                <a:latin typeface="Arial" charset="0"/>
              </a:rPr>
              <a:t> of ARB: </a:t>
            </a:r>
            <a:r>
              <a:rPr lang="en-GB" sz="2400" b="1" dirty="0" err="1">
                <a:latin typeface="Arial" charset="0"/>
              </a:rPr>
              <a:t>essentieel</a:t>
            </a:r>
            <a:r>
              <a:rPr lang="en-GB" sz="2400" b="1" dirty="0">
                <a:latin typeface="Arial" charset="0"/>
              </a:rPr>
              <a:t> </a:t>
            </a:r>
            <a:r>
              <a:rPr lang="en-GB" sz="2400" b="1" dirty="0" err="1">
                <a:latin typeface="Arial" charset="0"/>
              </a:rPr>
              <a:t>bij</a:t>
            </a:r>
            <a:r>
              <a:rPr lang="en-GB" sz="2400" b="1" dirty="0">
                <a:latin typeface="Arial" charset="0"/>
              </a:rPr>
              <a:t> de </a:t>
            </a:r>
            <a:r>
              <a:rPr lang="en-GB" sz="2400" b="1" dirty="0" err="1">
                <a:latin typeface="Arial" charset="0"/>
              </a:rPr>
              <a:t>behandeling</a:t>
            </a:r>
            <a:r>
              <a:rPr lang="en-GB" sz="2400" b="1" dirty="0">
                <a:latin typeface="Arial" charset="0"/>
              </a:rPr>
              <a:t> van IgA </a:t>
            </a:r>
            <a:r>
              <a:rPr lang="en-GB" sz="2400" b="1" dirty="0" err="1">
                <a:latin typeface="Arial" charset="0"/>
              </a:rPr>
              <a:t>nefropathie</a:t>
            </a:r>
            <a:endParaRPr lang="en-GB" sz="2400" b="1" dirty="0">
              <a:latin typeface="Arial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</p:spTree>
    <p:extLst>
      <p:ext uri="{BB962C8B-B14F-4D97-AF65-F5344CB8AC3E}">
        <p14:creationId xmlns:p14="http://schemas.microsoft.com/office/powerpoint/2010/main" val="422363502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6262688"/>
            <a:ext cx="19002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676" y="947738"/>
            <a:ext cx="5961063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163514" y="6432551"/>
            <a:ext cx="8816975" cy="27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6" rIns="81629" bIns="40816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578" algn="l"/>
                <a:tab pos="1657156" algn="l"/>
                <a:tab pos="2487322" algn="l"/>
                <a:tab pos="3315900" algn="l"/>
                <a:tab pos="4146065" algn="l"/>
                <a:tab pos="4974644" algn="l"/>
                <a:tab pos="5804809" algn="l"/>
                <a:tab pos="6633387" algn="l"/>
                <a:tab pos="7463552" algn="l"/>
                <a:tab pos="8292130" algn="l"/>
                <a:tab pos="9122296" algn="l"/>
              </a:tabLst>
            </a:pPr>
            <a:r>
              <a:rPr lang="en-GB" sz="1300" dirty="0">
                <a:latin typeface="Arial" charset="0"/>
              </a:rPr>
              <a:t>Copyright ©2007 American Society of Nephrology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1590676" y="5748339"/>
            <a:ext cx="6613525" cy="27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6" rIns="81629" bIns="40816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578" algn="l"/>
                <a:tab pos="1657156" algn="l"/>
                <a:tab pos="2487322" algn="l"/>
                <a:tab pos="3315900" algn="l"/>
                <a:tab pos="4146065" algn="l"/>
                <a:tab pos="4974644" algn="l"/>
                <a:tab pos="5804809" algn="l"/>
                <a:tab pos="6633387" algn="l"/>
                <a:tab pos="7463552" algn="l"/>
                <a:tab pos="8292130" algn="l"/>
                <a:tab pos="9122296" algn="l"/>
              </a:tabLst>
            </a:pPr>
            <a:r>
              <a:rPr lang="en-GB" sz="1300" b="1" dirty="0">
                <a:latin typeface="Arial" charset="0"/>
              </a:rPr>
              <a:t>Reich, H. N. et al. J Am Soc </a:t>
            </a:r>
            <a:r>
              <a:rPr lang="en-GB" sz="1300" b="1" dirty="0" err="1">
                <a:latin typeface="Arial" charset="0"/>
              </a:rPr>
              <a:t>Nephrol</a:t>
            </a:r>
            <a:r>
              <a:rPr lang="en-GB" sz="1300" b="1" dirty="0">
                <a:latin typeface="Arial" charset="0"/>
              </a:rPr>
              <a:t> 2007;18:3177-3183</a:t>
            </a:r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163514" y="344231"/>
            <a:ext cx="8816975" cy="27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6" rIns="81629" bIns="40816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578" algn="l"/>
                <a:tab pos="1657156" algn="l"/>
                <a:tab pos="2487322" algn="l"/>
                <a:tab pos="3315900" algn="l"/>
                <a:tab pos="4146065" algn="l"/>
                <a:tab pos="4974644" algn="l"/>
                <a:tab pos="5804809" algn="l"/>
                <a:tab pos="6633387" algn="l"/>
                <a:tab pos="7463552" algn="l"/>
                <a:tab pos="8292130" algn="l"/>
                <a:tab pos="9122296" algn="l"/>
              </a:tabLst>
            </a:pPr>
            <a:r>
              <a:rPr lang="en-GB" sz="1300" b="1" dirty="0">
                <a:latin typeface="Arial" charset="0"/>
              </a:rPr>
              <a:t>Het </a:t>
            </a:r>
            <a:r>
              <a:rPr lang="en-GB" sz="1300" b="1" dirty="0" err="1">
                <a:latin typeface="Arial" charset="0"/>
              </a:rPr>
              <a:t>gemiddelde</a:t>
            </a:r>
            <a:r>
              <a:rPr lang="en-GB" sz="1300" b="1" dirty="0">
                <a:latin typeface="Arial" charset="0"/>
              </a:rPr>
              <a:t> </a:t>
            </a:r>
            <a:r>
              <a:rPr lang="en-GB" sz="1300" b="1" dirty="0" err="1">
                <a:latin typeface="Arial" charset="0"/>
              </a:rPr>
              <a:t>eiwitverlies</a:t>
            </a:r>
            <a:r>
              <a:rPr lang="en-GB" sz="1300" b="1" dirty="0">
                <a:latin typeface="Arial" charset="0"/>
              </a:rPr>
              <a:t> in de urine </a:t>
            </a:r>
            <a:r>
              <a:rPr lang="en-GB" sz="1300" b="1" dirty="0" err="1">
                <a:latin typeface="Arial" charset="0"/>
              </a:rPr>
              <a:t>tijdens</a:t>
            </a:r>
            <a:r>
              <a:rPr lang="en-GB" sz="1300" b="1" dirty="0">
                <a:latin typeface="Arial" charset="0"/>
              </a:rPr>
              <a:t> follow-up </a:t>
            </a:r>
            <a:r>
              <a:rPr lang="en-GB" sz="1300" b="1" dirty="0" err="1">
                <a:latin typeface="Arial" charset="0"/>
              </a:rPr>
              <a:t>bepaalt</a:t>
            </a:r>
            <a:r>
              <a:rPr lang="en-GB" sz="1300" b="1" dirty="0">
                <a:latin typeface="Arial" charset="0"/>
              </a:rPr>
              <a:t> het </a:t>
            </a:r>
            <a:r>
              <a:rPr lang="en-GB" sz="1300" b="1" dirty="0" err="1">
                <a:latin typeface="Arial" charset="0"/>
              </a:rPr>
              <a:t>beloop</a:t>
            </a:r>
            <a:endParaRPr lang="en-GB" sz="1300" b="1" dirty="0">
              <a:latin typeface="Arial" charset="0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</p:spTree>
    <p:extLst>
      <p:ext uri="{BB962C8B-B14F-4D97-AF65-F5344CB8AC3E}">
        <p14:creationId xmlns:p14="http://schemas.microsoft.com/office/powerpoint/2010/main" val="367357967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800" dirty="0">
                <a:latin typeface="Arial" charset="0"/>
                <a:cs typeface="Arial" charset="0"/>
              </a:rPr>
              <a:t>Afname </a:t>
            </a:r>
            <a:r>
              <a:rPr lang="nl-NL" sz="2800" dirty="0" err="1">
                <a:latin typeface="Arial" charset="0"/>
                <a:cs typeface="Arial" charset="0"/>
              </a:rPr>
              <a:t>proteinurie</a:t>
            </a:r>
            <a:r>
              <a:rPr lang="nl-NL" sz="2800" dirty="0">
                <a:latin typeface="Arial" charset="0"/>
                <a:cs typeface="Arial" charset="0"/>
              </a:rPr>
              <a:t> is voorspellend</a:t>
            </a:r>
          </a:p>
        </p:txBody>
      </p:sp>
      <p:sp>
        <p:nvSpPr>
          <p:cNvPr id="23555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1800" dirty="0">
                <a:latin typeface="Arial" charset="0"/>
                <a:cs typeface="Arial" charset="0"/>
              </a:rPr>
              <a:t>Afname </a:t>
            </a:r>
            <a:r>
              <a:rPr lang="nl-NL" sz="1800" dirty="0" err="1">
                <a:latin typeface="Arial" charset="0"/>
                <a:cs typeface="Arial" charset="0"/>
              </a:rPr>
              <a:t>proteinurie</a:t>
            </a:r>
            <a:r>
              <a:rPr lang="nl-NL" sz="1800" dirty="0">
                <a:latin typeface="Arial" charset="0"/>
                <a:cs typeface="Arial" charset="0"/>
              </a:rPr>
              <a:t> in </a:t>
            </a:r>
            <a:r>
              <a:rPr lang="nl-NL" sz="1800" dirty="0" err="1">
                <a:latin typeface="Arial" charset="0"/>
                <a:cs typeface="Arial" charset="0"/>
              </a:rPr>
              <a:t>patienten</a:t>
            </a:r>
            <a:r>
              <a:rPr lang="nl-NL" sz="1800" dirty="0">
                <a:latin typeface="Arial" charset="0"/>
                <a:cs typeface="Arial" charset="0"/>
              </a:rPr>
              <a:t> zonder progressie</a:t>
            </a:r>
            <a:endParaRPr lang="nl-NL" sz="2200" dirty="0">
              <a:latin typeface="Arial" charset="0"/>
              <a:cs typeface="Arial" charset="0"/>
            </a:endParaRPr>
          </a:p>
        </p:txBody>
      </p:sp>
      <p:sp>
        <p:nvSpPr>
          <p:cNvPr id="23556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nl-NL" sz="1800" dirty="0">
                <a:latin typeface="Arial" charset="0"/>
                <a:cs typeface="Arial" charset="0"/>
              </a:rPr>
              <a:t>Afname </a:t>
            </a:r>
            <a:r>
              <a:rPr lang="nl-NL" sz="1800" dirty="0" err="1">
                <a:latin typeface="Arial" charset="0"/>
                <a:cs typeface="Arial" charset="0"/>
              </a:rPr>
              <a:t>proteinurie</a:t>
            </a:r>
            <a:r>
              <a:rPr lang="nl-NL" sz="1800" dirty="0">
                <a:latin typeface="Arial" charset="0"/>
                <a:cs typeface="Arial" charset="0"/>
              </a:rPr>
              <a:t> in </a:t>
            </a:r>
            <a:r>
              <a:rPr lang="nl-NL" sz="1800" dirty="0" err="1">
                <a:latin typeface="Arial" charset="0"/>
                <a:cs typeface="Arial" charset="0"/>
              </a:rPr>
              <a:t>patienten</a:t>
            </a:r>
            <a:r>
              <a:rPr lang="nl-NL" sz="1800" dirty="0">
                <a:latin typeface="Arial" charset="0"/>
                <a:cs typeface="Arial" charset="0"/>
              </a:rPr>
              <a:t> met progressie</a:t>
            </a:r>
          </a:p>
        </p:txBody>
      </p:sp>
      <p:pic>
        <p:nvPicPr>
          <p:cNvPr id="7" name="Picture 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713038"/>
            <a:ext cx="4040188" cy="2874962"/>
          </a:xfrm>
          <a:effectLst>
            <a:outerShdw dist="50800" dir="5400000" algn="ctr" rotWithShape="0">
              <a:schemeClr val="bg1"/>
            </a:outerShdw>
          </a:effectLst>
        </p:spPr>
      </p:pic>
      <p:pic>
        <p:nvPicPr>
          <p:cNvPr id="23558" name="Picture 9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5025" y="2720975"/>
            <a:ext cx="4041775" cy="2859088"/>
          </a:xfrm>
          <a:noFill/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3EE4906-3EA3-4DDD-9711-2B8E6FC0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24" y="5789424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41468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Peters H, data Nijmegen</a:t>
            </a:r>
          </a:p>
        </p:txBody>
      </p:sp>
    </p:spTree>
    <p:extLst>
      <p:ext uri="{BB962C8B-B14F-4D97-AF65-F5344CB8AC3E}">
        <p14:creationId xmlns:p14="http://schemas.microsoft.com/office/powerpoint/2010/main" val="655679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Prednison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verbeterde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de prognose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400" y="6270419"/>
            <a:ext cx="1900800" cy="37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800" y="979303"/>
            <a:ext cx="772416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12801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Pozzi</a:t>
            </a:r>
            <a:r>
              <a:rPr lang="en-GB" sz="11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C et al. JASN 2004;15:157-163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©2004 by American Society of Nephrology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3110BC-AD49-42FB-86D3-7BBB042D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C10672-F38C-4E7D-9F63-B42D29B1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</p:spTree>
    <p:extLst>
      <p:ext uri="{BB962C8B-B14F-4D97-AF65-F5344CB8AC3E}">
        <p14:creationId xmlns:p14="http://schemas.microsoft.com/office/powerpoint/2010/main" val="3323185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70998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400" b="1" dirty="0"/>
              <a:t>Effectiviteit van prednison bevestigd in analyse VALIGA 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msgothic" charset="0"/>
              <a:cs typeface="ms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37312"/>
            <a:ext cx="1900800" cy="37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40" y="1682096"/>
            <a:ext cx="7804800" cy="3486607"/>
          </a:xfrm>
          <a:prstGeom prst="rect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</p:pic>
      <p:sp>
        <p:nvSpPr>
          <p:cNvPr id="7" name="Tekstvak 6"/>
          <p:cNvSpPr txBox="1"/>
          <p:nvPr/>
        </p:nvSpPr>
        <p:spPr>
          <a:xfrm>
            <a:off x="5292080" y="551723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Tesar V et al JASN  2015</a:t>
            </a:r>
          </a:p>
        </p:txBody>
      </p:sp>
    </p:spTree>
    <p:extLst>
      <p:ext uri="{BB962C8B-B14F-4D97-AF65-F5344CB8AC3E}">
        <p14:creationId xmlns:p14="http://schemas.microsoft.com/office/powerpoint/2010/main" val="3081648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anchor="t"/>
          <a:lstStyle/>
          <a:p>
            <a:pPr eaLnBrk="1" hangingPunct="1"/>
            <a:r>
              <a:rPr lang="de-DE" altLang="de-DE" sz="2800" dirty="0" err="1"/>
              <a:t>IgA</a:t>
            </a:r>
            <a:r>
              <a:rPr lang="de-DE" altLang="de-DE" sz="2800" dirty="0"/>
              <a:t> </a:t>
            </a:r>
            <a:r>
              <a:rPr lang="de-DE" altLang="de-DE" sz="2800" dirty="0" err="1"/>
              <a:t>Nefropathie</a:t>
            </a:r>
            <a:r>
              <a:rPr lang="de-DE" altLang="de-DE" sz="2800" dirty="0"/>
              <a:t>: </a:t>
            </a:r>
            <a:r>
              <a:rPr lang="de-DE" altLang="de-DE" sz="2800" dirty="0" err="1"/>
              <a:t>twijfels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over</a:t>
            </a:r>
            <a:r>
              <a:rPr lang="de-DE" altLang="de-DE" sz="2800" dirty="0"/>
              <a:t> </a:t>
            </a:r>
            <a:r>
              <a:rPr lang="de-DE" altLang="de-DE" sz="2800" dirty="0" err="1"/>
              <a:t>prednison</a:t>
            </a:r>
            <a:endParaRPr lang="de-DE" altLang="de-DE" sz="2800" i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708525"/>
          </a:xfrm>
          <a:ln w="47625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Clr>
                <a:srgbClr val="DA5864"/>
              </a:buClr>
            </a:pPr>
            <a:r>
              <a:rPr lang="de-DE" altLang="de-DE" sz="2400" dirty="0" err="1"/>
              <a:t>Supportive</a:t>
            </a:r>
            <a:r>
              <a:rPr lang="de-DE" altLang="de-DE" sz="2400" dirty="0"/>
              <a:t> versus </a:t>
            </a:r>
            <a:r>
              <a:rPr lang="de-DE" altLang="de-DE" sz="2400" dirty="0" err="1"/>
              <a:t>Immunosuppressive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therapy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for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treatment</a:t>
            </a:r>
            <a:r>
              <a:rPr lang="de-DE" altLang="de-DE" sz="2400" dirty="0"/>
              <a:t> of progressive </a:t>
            </a:r>
            <a:r>
              <a:rPr lang="de-DE" altLang="de-DE" sz="2400" dirty="0" err="1"/>
              <a:t>IgA</a:t>
            </a:r>
            <a:r>
              <a:rPr lang="de-DE" altLang="de-DE" sz="2400" dirty="0"/>
              <a:t> </a:t>
            </a:r>
            <a:r>
              <a:rPr lang="de-DE" altLang="de-DE" sz="2400" dirty="0" err="1"/>
              <a:t>nephropathy</a:t>
            </a:r>
            <a:r>
              <a:rPr lang="de-DE" altLang="de-DE" sz="2400" dirty="0"/>
              <a:t> (</a:t>
            </a:r>
            <a:r>
              <a:rPr lang="de-DE" altLang="de-DE" sz="2400" dirty="0">
                <a:solidFill>
                  <a:srgbClr val="FF0000"/>
                </a:solidFill>
              </a:rPr>
              <a:t>STOP-</a:t>
            </a:r>
            <a:r>
              <a:rPr lang="de-DE" altLang="de-DE" sz="2400" dirty="0" err="1">
                <a:solidFill>
                  <a:srgbClr val="FF0000"/>
                </a:solidFill>
              </a:rPr>
              <a:t>IgAN</a:t>
            </a:r>
            <a:r>
              <a:rPr lang="de-DE" altLang="de-DE" sz="2400" dirty="0"/>
              <a:t>)</a:t>
            </a:r>
          </a:p>
          <a:p>
            <a:pPr lvl="1" eaLnBrk="1" hangingPunct="1">
              <a:buClr>
                <a:srgbClr val="DA5864"/>
              </a:buClr>
              <a:buFont typeface="Wingdings" pitchFamily="2" charset="2"/>
              <a:buChar char="Ø"/>
            </a:pPr>
            <a:r>
              <a:rPr lang="de-DE" altLang="de-DE" sz="2200" dirty="0" err="1"/>
              <a:t>Prednisone</a:t>
            </a:r>
            <a:r>
              <a:rPr lang="de-DE" altLang="de-DE" sz="2200" dirty="0"/>
              <a:t> (+/- </a:t>
            </a:r>
            <a:r>
              <a:rPr lang="de-DE" altLang="de-DE" sz="2200" dirty="0" err="1"/>
              <a:t>Cyclophosphamide</a:t>
            </a:r>
            <a:r>
              <a:rPr lang="de-DE" altLang="de-DE" sz="2200" dirty="0"/>
              <a:t>) </a:t>
            </a:r>
            <a:r>
              <a:rPr lang="de-DE" altLang="de-DE" sz="2200" dirty="0" err="1"/>
              <a:t>vs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control</a:t>
            </a:r>
            <a:endParaRPr lang="de-DE" altLang="de-DE" sz="2200" dirty="0"/>
          </a:p>
          <a:p>
            <a:pPr eaLnBrk="1" hangingPunct="1">
              <a:buClr>
                <a:srgbClr val="DA5864"/>
              </a:buClr>
            </a:pPr>
            <a:endParaRPr lang="de-DE" altLang="de-DE" sz="2400" dirty="0"/>
          </a:p>
          <a:p>
            <a:pPr eaLnBrk="1" hangingPunct="1">
              <a:buClr>
                <a:srgbClr val="DA5864"/>
              </a:buClr>
            </a:pPr>
            <a:r>
              <a:rPr lang="de-DE" altLang="de-DE" sz="2400" dirty="0" err="1"/>
              <a:t>Therapeutic</a:t>
            </a:r>
            <a:r>
              <a:rPr lang="de-DE" altLang="de-DE" sz="2400" dirty="0"/>
              <a:t> Evaluation of Steroids in </a:t>
            </a:r>
            <a:r>
              <a:rPr lang="de-DE" altLang="de-DE" sz="2400" dirty="0" err="1"/>
              <a:t>IgA</a:t>
            </a:r>
            <a:r>
              <a:rPr lang="de-DE" altLang="de-DE" sz="2400" dirty="0"/>
              <a:t> </a:t>
            </a:r>
            <a:r>
              <a:rPr lang="de-DE" altLang="de-DE" sz="2400" dirty="0" err="1"/>
              <a:t>Nephropathy</a:t>
            </a:r>
            <a:r>
              <a:rPr lang="de-DE" altLang="de-DE" sz="2400" dirty="0"/>
              <a:t> Global </a:t>
            </a:r>
            <a:r>
              <a:rPr lang="de-DE" altLang="de-DE" sz="2400" dirty="0" err="1"/>
              <a:t>Testing</a:t>
            </a:r>
            <a:r>
              <a:rPr lang="de-DE" altLang="de-DE" sz="2400" dirty="0"/>
              <a:t> (</a:t>
            </a:r>
            <a:r>
              <a:rPr lang="de-DE" altLang="de-DE" sz="2400" dirty="0">
                <a:solidFill>
                  <a:srgbClr val="FF0000"/>
                </a:solidFill>
              </a:rPr>
              <a:t>TESTING</a:t>
            </a:r>
            <a:r>
              <a:rPr lang="de-DE" altLang="de-DE" sz="2400" dirty="0"/>
              <a:t>)</a:t>
            </a:r>
          </a:p>
          <a:p>
            <a:pPr lvl="1" eaLnBrk="1" hangingPunct="1">
              <a:buClr>
                <a:srgbClr val="DA5864"/>
              </a:buClr>
              <a:buFont typeface="Wingdings" pitchFamily="2" charset="2"/>
              <a:buChar char="Ø"/>
            </a:pPr>
            <a:r>
              <a:rPr lang="de-DE" altLang="de-DE" sz="2200" dirty="0" err="1"/>
              <a:t>Prednisolone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placebo</a:t>
            </a:r>
            <a:endParaRPr lang="de-DE" altLang="de-DE" sz="2200" dirty="0"/>
          </a:p>
          <a:p>
            <a:pPr eaLnBrk="1" hangingPunct="1">
              <a:buClr>
                <a:srgbClr val="DA5864"/>
              </a:buClr>
            </a:pPr>
            <a:r>
              <a:rPr lang="en-US" sz="2400" dirty="0"/>
              <a:t>The Effect of </a:t>
            </a:r>
            <a:r>
              <a:rPr lang="en-US" sz="2400" dirty="0" err="1"/>
              <a:t>Nefecon</a:t>
            </a:r>
            <a:r>
              <a:rPr lang="en-US" sz="2400" dirty="0"/>
              <a:t>® in Patients With Primary </a:t>
            </a:r>
            <a:r>
              <a:rPr lang="en-US" sz="2400" dirty="0" err="1"/>
              <a:t>IgA</a:t>
            </a:r>
            <a:r>
              <a:rPr lang="en-US" sz="2400" dirty="0"/>
              <a:t> Nephropathy at Risk of Developing End-stage Renal Disease (</a:t>
            </a:r>
            <a:r>
              <a:rPr lang="en-US" sz="2400" dirty="0">
                <a:solidFill>
                  <a:srgbClr val="FF0000"/>
                </a:solidFill>
              </a:rPr>
              <a:t>NEFIGAN</a:t>
            </a:r>
            <a:r>
              <a:rPr lang="en-US" sz="2400" dirty="0"/>
              <a:t>)</a:t>
            </a:r>
          </a:p>
          <a:p>
            <a:pPr lvl="1" eaLnBrk="1" hangingPunct="1">
              <a:buClr>
                <a:srgbClr val="DA5864"/>
              </a:buClr>
              <a:buFont typeface="Wingdings" pitchFamily="2" charset="2"/>
              <a:buChar char="Ø"/>
            </a:pPr>
            <a:r>
              <a:rPr lang="en-US" altLang="de-DE" sz="2200" dirty="0"/>
              <a:t>Targeted-release </a:t>
            </a:r>
            <a:r>
              <a:rPr lang="en-US" altLang="de-DE" sz="2200" dirty="0" err="1"/>
              <a:t>Budesonide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vs</a:t>
            </a:r>
            <a:r>
              <a:rPr lang="en-US" altLang="de-DE" sz="2200" dirty="0"/>
              <a:t> placebo</a:t>
            </a:r>
            <a:endParaRPr lang="de-DE" altLang="de-DE" sz="2200" dirty="0"/>
          </a:p>
        </p:txBody>
      </p:sp>
      <p:sp>
        <p:nvSpPr>
          <p:cNvPr id="17412" name="Textfeld 1"/>
          <p:cNvSpPr txBox="1">
            <a:spLocks noChangeArrowheads="1"/>
          </p:cNvSpPr>
          <p:nvPr/>
        </p:nvSpPr>
        <p:spPr bwMode="auto">
          <a:xfrm>
            <a:off x="467544" y="6063679"/>
            <a:ext cx="748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200" i="1" dirty="0"/>
              <a:t>Rauen T et al. New Engl J </a:t>
            </a:r>
            <a:r>
              <a:rPr lang="de-DE" altLang="de-DE" sz="1200" i="1" dirty="0" err="1"/>
              <a:t>Med</a:t>
            </a:r>
            <a:r>
              <a:rPr lang="de-DE" altLang="de-DE" sz="1200" i="1" dirty="0"/>
              <a:t>: 2015; 373: 2225-2236;  </a:t>
            </a:r>
            <a:r>
              <a:rPr lang="de-DE" altLang="de-DE" sz="1200" i="1" dirty="0" err="1"/>
              <a:t>Lv</a:t>
            </a:r>
            <a:r>
              <a:rPr lang="de-DE" altLang="de-DE" sz="1200" i="1" dirty="0"/>
              <a:t> J et al. JAMA 2017; 318: 412-422; </a:t>
            </a:r>
          </a:p>
          <a:p>
            <a:r>
              <a:rPr lang="de-DE" altLang="de-DE" sz="1200" i="1" dirty="0"/>
              <a:t>Fellström B et al Lancet 2017; 389: 2117-2227 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135876968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516188" y="1911350"/>
            <a:ext cx="4808537" cy="1039813"/>
          </a:xfrm>
          <a:prstGeom prst="rect">
            <a:avLst/>
          </a:prstGeom>
          <a:solidFill>
            <a:srgbClr val="00CC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Aft>
                <a:spcPct val="25000"/>
              </a:spcAft>
            </a:pPr>
            <a:r>
              <a:rPr lang="de-DE" sz="1800" b="1">
                <a:latin typeface="Arial" charset="0"/>
                <a:cs typeface="Arial" charset="0"/>
              </a:rPr>
              <a:t>Optimal supportive therapy</a:t>
            </a:r>
          </a:p>
          <a:p>
            <a:pPr algn="ctr" eaLnBrk="1" hangingPunct="1"/>
            <a:r>
              <a:rPr lang="de-DE" sz="1200">
                <a:latin typeface="Arial" charset="0"/>
                <a:cs typeface="Arial" charset="0"/>
              </a:rPr>
              <a:t>(ACEi, ARB, target BP &lt; 125/75 mm Hg, Statin, etc.)</a:t>
            </a:r>
          </a:p>
          <a:p>
            <a:pPr algn="ctr" eaLnBrk="1" hangingPunct="1"/>
            <a:r>
              <a:rPr lang="de-DE">
                <a:latin typeface="Arial" charset="0"/>
                <a:cs typeface="Arial" charset="0"/>
              </a:rPr>
              <a:t>Baseline after 6 months: BP, proteinuria, GFR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976438" y="5784850"/>
            <a:ext cx="2389187" cy="933450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DE" sz="1800" b="1">
                <a:latin typeface="Arial" charset="0"/>
                <a:cs typeface="Arial" charset="0"/>
              </a:rPr>
              <a:t>Optimal supportive </a:t>
            </a:r>
          </a:p>
          <a:p>
            <a:pPr algn="ctr" eaLnBrk="1" hangingPunct="1"/>
            <a:r>
              <a:rPr lang="de-DE" sz="1800" b="1">
                <a:latin typeface="Arial" charset="0"/>
                <a:cs typeface="Arial" charset="0"/>
              </a:rPr>
              <a:t>(n=74)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201738" y="3124200"/>
            <a:ext cx="2665412" cy="1173163"/>
          </a:xfrm>
          <a:prstGeom prst="rect">
            <a:avLst/>
          </a:prstGeom>
          <a:solidFill>
            <a:srgbClr val="0000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DE" sz="1800" b="1">
                <a:latin typeface="Arial" charset="0"/>
                <a:cs typeface="Arial" charset="0"/>
              </a:rPr>
              <a:t>Responder</a:t>
            </a:r>
          </a:p>
          <a:p>
            <a:pPr algn="ctr" eaLnBrk="1" hangingPunct="1"/>
            <a:r>
              <a:rPr lang="de-DE">
                <a:latin typeface="Arial" charset="0"/>
                <a:cs typeface="Arial" charset="0"/>
              </a:rPr>
              <a:t>Proteinuria &lt;0.75 g/d</a:t>
            </a:r>
          </a:p>
          <a:p>
            <a:pPr algn="ctr" eaLnBrk="1" hangingPunct="1"/>
            <a:r>
              <a:rPr lang="de-DE">
                <a:latin typeface="Arial" charset="0"/>
                <a:cs typeface="Arial" charset="0"/>
              </a:rPr>
              <a:t>optimal supp. therapy;</a:t>
            </a:r>
          </a:p>
          <a:p>
            <a:pPr algn="ctr" eaLnBrk="1" hangingPunct="1"/>
            <a:r>
              <a:rPr lang="de-DE">
                <a:latin typeface="Arial" charset="0"/>
                <a:cs typeface="Arial" charset="0"/>
              </a:rPr>
              <a:t>Check proteinuria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633788" y="4505325"/>
            <a:ext cx="2576512" cy="620713"/>
          </a:xfrm>
          <a:prstGeom prst="rect">
            <a:avLst/>
          </a:prstGeom>
          <a:solidFill>
            <a:srgbClr val="0000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DE" sz="1800" b="1">
                <a:latin typeface="Arial" charset="0"/>
                <a:cs typeface="Arial" charset="0"/>
              </a:rPr>
              <a:t>Non-Responder</a:t>
            </a:r>
          </a:p>
          <a:p>
            <a:pPr algn="ctr" eaLnBrk="1" hangingPunct="1"/>
            <a:r>
              <a:rPr lang="de-DE" sz="1800" b="1">
                <a:latin typeface="Arial" charset="0"/>
                <a:cs typeface="Arial" charset="0"/>
              </a:rPr>
              <a:t>Proteinuria &gt;0.75 g/d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33350" y="1238250"/>
            <a:ext cx="790575" cy="2495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 anchorCtr="1"/>
          <a:lstStyle/>
          <a:p>
            <a:pPr algn="ctr"/>
            <a:endParaRPr lang="nl-NL" sz="2400">
              <a:cs typeface="Arial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 rot="-5400000">
            <a:off x="-301625" y="2178050"/>
            <a:ext cx="164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de-DE" sz="1800" b="1">
                <a:latin typeface="Arial" charset="0"/>
                <a:cs typeface="Arial" charset="0"/>
              </a:rPr>
              <a:t>Run-in Phase</a:t>
            </a:r>
          </a:p>
          <a:p>
            <a:pPr algn="ctr"/>
            <a:r>
              <a:rPr lang="de-DE" sz="1800">
                <a:latin typeface="Arial" charset="0"/>
                <a:cs typeface="Arial" charset="0"/>
              </a:rPr>
              <a:t>(6 Months)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49225" y="4025900"/>
            <a:ext cx="790575" cy="2495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 anchorCtr="1"/>
          <a:lstStyle/>
          <a:p>
            <a:pPr algn="ctr"/>
            <a:endParaRPr lang="nl-NL" sz="2400">
              <a:cs typeface="Arial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 rot="-5400000">
            <a:off x="-247650" y="4967288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de-DE" sz="1800" b="1">
                <a:latin typeface="Arial" charset="0"/>
                <a:cs typeface="Arial" charset="0"/>
              </a:rPr>
              <a:t>Study-Phase</a:t>
            </a:r>
          </a:p>
          <a:p>
            <a:pPr algn="ctr"/>
            <a:r>
              <a:rPr lang="de-DE" sz="1800">
                <a:latin typeface="Arial" charset="0"/>
                <a:cs typeface="Arial" charset="0"/>
              </a:rPr>
              <a:t>(3 Years)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749425" y="1227138"/>
            <a:ext cx="685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de-DE" sz="1800" b="1">
                <a:latin typeface="Arial" charset="0"/>
                <a:cs typeface="Arial" charset="0"/>
              </a:rPr>
              <a:t>IgAN, 18-70 years old, GFR &gt; 30 ml/min, proteinuria &gt; 0.75 g/d</a:t>
            </a:r>
          </a:p>
          <a:p>
            <a:pPr algn="ctr"/>
            <a:r>
              <a:rPr lang="de-DE" sz="1800" b="1">
                <a:latin typeface="Arial" charset="0"/>
                <a:cs typeface="Arial" charset="0"/>
              </a:rPr>
              <a:t>plus hypertension or GFR &lt; 90 ml/min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5287963" y="5810250"/>
            <a:ext cx="2524125" cy="904875"/>
          </a:xfrm>
          <a:prstGeom prst="rect">
            <a:avLst/>
          </a:prstGeom>
          <a:solidFill>
            <a:srgbClr val="FF9933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de-DE" sz="1800" b="1">
                <a:latin typeface="Arial" charset="0"/>
                <a:cs typeface="Arial" charset="0"/>
              </a:rPr>
              <a:t>Optimal supportive + Immunsuppression </a:t>
            </a:r>
          </a:p>
          <a:p>
            <a:pPr algn="ctr" eaLnBrk="1" hangingPunct="1"/>
            <a:r>
              <a:rPr lang="de-DE" sz="1800" b="1">
                <a:latin typeface="Arial" charset="0"/>
                <a:cs typeface="Arial" charset="0"/>
              </a:rPr>
              <a:t>(n=74)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5980113" y="3244850"/>
            <a:ext cx="2665412" cy="925513"/>
          </a:xfrm>
          <a:prstGeom prst="rect">
            <a:avLst/>
          </a:prstGeom>
          <a:solidFill>
            <a:srgbClr val="0000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DE" sz="1800" b="1">
                <a:latin typeface="Arial" charset="0"/>
                <a:cs typeface="Arial" charset="0"/>
              </a:rPr>
              <a:t>Drop-Out</a:t>
            </a:r>
          </a:p>
          <a:p>
            <a:pPr algn="ctr" eaLnBrk="1" hangingPunct="1"/>
            <a:r>
              <a:rPr lang="de-DE">
                <a:latin typeface="Arial" charset="0"/>
                <a:cs typeface="Arial" charset="0"/>
              </a:rPr>
              <a:t>Proteinuria &gt; 3.5 g/d</a:t>
            </a:r>
          </a:p>
          <a:p>
            <a:pPr algn="ctr" eaLnBrk="1" hangingPunct="1"/>
            <a:r>
              <a:rPr lang="de-DE">
                <a:latin typeface="Arial" charset="0"/>
                <a:cs typeface="Arial" charset="0"/>
              </a:rPr>
              <a:t>GFR-loss &gt; 30%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1325563" y="4502150"/>
            <a:ext cx="1462087" cy="620713"/>
          </a:xfrm>
          <a:prstGeom prst="rect">
            <a:avLst/>
          </a:prstGeom>
          <a:solidFill>
            <a:srgbClr val="0000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DE">
                <a:latin typeface="Arial" charset="0"/>
                <a:cs typeface="Arial" charset="0"/>
              </a:rPr>
              <a:t>If proteinuria</a:t>
            </a:r>
          </a:p>
          <a:p>
            <a:pPr algn="ctr" eaLnBrk="1" hangingPunct="1"/>
            <a:r>
              <a:rPr lang="de-DE">
                <a:latin typeface="Arial" charset="0"/>
                <a:cs typeface="Arial" charset="0"/>
              </a:rPr>
              <a:t>&gt;0.75 g/d</a:t>
            </a:r>
          </a:p>
        </p:txBody>
      </p:sp>
      <p:cxnSp>
        <p:nvCxnSpPr>
          <p:cNvPr id="102414" name="AutoShape 14"/>
          <p:cNvCxnSpPr>
            <a:cxnSpLocks noChangeShapeType="1"/>
            <a:stCxn id="102405" idx="2"/>
            <a:endCxn id="102403" idx="0"/>
          </p:cNvCxnSpPr>
          <p:nvPr/>
        </p:nvCxnSpPr>
        <p:spPr bwMode="auto">
          <a:xfrm flipH="1">
            <a:off x="3171825" y="5126038"/>
            <a:ext cx="1751013" cy="658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15" name="AutoShape 15"/>
          <p:cNvCxnSpPr>
            <a:cxnSpLocks noChangeShapeType="1"/>
            <a:stCxn id="102405" idx="2"/>
            <a:endCxn id="102411" idx="0"/>
          </p:cNvCxnSpPr>
          <p:nvPr/>
        </p:nvCxnSpPr>
        <p:spPr bwMode="auto">
          <a:xfrm>
            <a:off x="4922838" y="5126038"/>
            <a:ext cx="1627187" cy="684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16" name="AutoShape 16"/>
          <p:cNvCxnSpPr>
            <a:cxnSpLocks noChangeShapeType="1"/>
            <a:stCxn id="102402" idx="2"/>
            <a:endCxn id="102405" idx="0"/>
          </p:cNvCxnSpPr>
          <p:nvPr/>
        </p:nvCxnSpPr>
        <p:spPr bwMode="auto">
          <a:xfrm>
            <a:off x="4921250" y="2951163"/>
            <a:ext cx="1588" cy="155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17" name="AutoShape 17"/>
          <p:cNvCxnSpPr>
            <a:cxnSpLocks noChangeShapeType="1"/>
            <a:endCxn id="102404" idx="3"/>
          </p:cNvCxnSpPr>
          <p:nvPr/>
        </p:nvCxnSpPr>
        <p:spPr bwMode="auto">
          <a:xfrm rot="10800000" flipV="1">
            <a:off x="3867150" y="2951163"/>
            <a:ext cx="815975" cy="760412"/>
          </a:xfrm>
          <a:prstGeom prst="bentConnector3">
            <a:avLst>
              <a:gd name="adj1" fmla="val 56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18" name="AutoShape 18"/>
          <p:cNvCxnSpPr>
            <a:cxnSpLocks noChangeShapeType="1"/>
            <a:endCxn id="102412" idx="1"/>
          </p:cNvCxnSpPr>
          <p:nvPr/>
        </p:nvCxnSpPr>
        <p:spPr bwMode="auto">
          <a:xfrm>
            <a:off x="5178425" y="2951163"/>
            <a:ext cx="801688" cy="757237"/>
          </a:xfrm>
          <a:prstGeom prst="bentConnector3">
            <a:avLst>
              <a:gd name="adj1" fmla="val -356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19" name="AutoShape 19"/>
          <p:cNvCxnSpPr>
            <a:cxnSpLocks noChangeShapeType="1"/>
            <a:stCxn id="102413" idx="3"/>
            <a:endCxn id="102405" idx="1"/>
          </p:cNvCxnSpPr>
          <p:nvPr/>
        </p:nvCxnSpPr>
        <p:spPr bwMode="auto">
          <a:xfrm>
            <a:off x="2787650" y="4813300"/>
            <a:ext cx="8461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1962150" y="42957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4057650" y="5276850"/>
            <a:ext cx="1609725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cs typeface="Arial" charset="0"/>
            </a:endParaRPr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4051300" y="5194300"/>
            <a:ext cx="153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>
                <a:latin typeface="Arial" charset="0"/>
                <a:cs typeface="Arial" charset="0"/>
              </a:rPr>
              <a:t>Randomisation</a:t>
            </a: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cs typeface="Arial" charset="0"/>
            </a:endParaRPr>
          </a:p>
        </p:txBody>
      </p:sp>
      <p:pic>
        <p:nvPicPr>
          <p:cNvPr id="102424" name="Picture 24" descr="verkleinert LOGO_3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3348038" y="333375"/>
            <a:ext cx="2455862" cy="5159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de-DE" sz="2800" b="1">
                <a:solidFill>
                  <a:schemeClr val="bg1"/>
                </a:solidFill>
                <a:latin typeface="Arial" charset="0"/>
                <a:cs typeface="Arial" charset="0"/>
              </a:rPr>
              <a:t>Study Design</a:t>
            </a:r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4572000" y="0"/>
            <a:ext cx="4572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de-DE" sz="1400">
                <a:solidFill>
                  <a:schemeClr val="bg1"/>
                </a:solidFill>
                <a:latin typeface="Arial" charset="0"/>
                <a:cs typeface="Arial" charset="0"/>
              </a:rPr>
              <a:t>Eitner F et al, J Nephrol 2008; 21: 284-9</a:t>
            </a:r>
          </a:p>
          <a:p>
            <a:pPr algn="r"/>
            <a:r>
              <a:rPr lang="de-DE" sz="1400">
                <a:solidFill>
                  <a:schemeClr val="bg1"/>
                </a:solidFill>
                <a:latin typeface="Arial" charset="0"/>
                <a:cs typeface="Arial" charset="0"/>
              </a:rPr>
              <a:t>www.ClinicalTrials.gov</a:t>
            </a:r>
          </a:p>
          <a:p>
            <a:pPr algn="r"/>
            <a:endParaRPr lang="de-DE" sz="1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54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90872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Resultaten van de STOP </a:t>
            </a:r>
            <a:r>
              <a:rPr lang="nl-NL" dirty="0" err="1"/>
              <a:t>IgAN</a:t>
            </a:r>
            <a:r>
              <a:rPr lang="nl-NL" dirty="0"/>
              <a:t>  trial</a:t>
            </a:r>
          </a:p>
        </p:txBody>
      </p:sp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E0EBE01A-8D71-4C2A-87B0-1B5C8E19B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675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NL"/>
              <a:t>2021</a:t>
            </a:r>
            <a:endParaRPr lang="en-GB"/>
          </a:p>
        </p:txBody>
      </p:sp>
      <p:sp>
        <p:nvSpPr>
          <p:cNvPr id="6147" name="Tijdelijke aanduiding voor voettekst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IgAN</a:t>
            </a: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971600" y="609600"/>
            <a:ext cx="6953200" cy="27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b="1" dirty="0">
                <a:latin typeface="Arial" charset="0"/>
              </a:rPr>
              <a:t>Voorkomen:</a:t>
            </a:r>
          </a:p>
          <a:p>
            <a:pPr algn="ctr"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 err="1">
                <a:latin typeface="Arial" charset="0"/>
              </a:rPr>
              <a:t>IgA</a:t>
            </a:r>
            <a:r>
              <a:rPr lang="nl-NL" b="1" dirty="0">
                <a:latin typeface="Arial" charset="0"/>
              </a:rPr>
              <a:t> nefropathie is de meest voorkomende vorm van </a:t>
            </a:r>
            <a:r>
              <a:rPr lang="nl-NL" b="1" dirty="0" err="1">
                <a:latin typeface="Arial" charset="0"/>
              </a:rPr>
              <a:t>glomerulonefritis</a:t>
            </a:r>
            <a:r>
              <a:rPr lang="nl-NL" b="1" dirty="0">
                <a:latin typeface="Arial" charset="0"/>
              </a:rPr>
              <a:t> (</a:t>
            </a:r>
            <a:r>
              <a:rPr lang="nl-NL" b="1" dirty="0" err="1">
                <a:latin typeface="Arial" charset="0"/>
              </a:rPr>
              <a:t>nierfilterontsteking</a:t>
            </a:r>
            <a:r>
              <a:rPr lang="nl-NL" b="1" dirty="0"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>
                <a:latin typeface="Arial" charset="0"/>
              </a:rPr>
              <a:t>Er is een duidelijk verschil tussen landen: </a:t>
            </a:r>
          </a:p>
          <a:p>
            <a:pPr>
              <a:spcBef>
                <a:spcPct val="50000"/>
              </a:spcBef>
            </a:pPr>
            <a:r>
              <a:rPr lang="nl-NL" b="1" dirty="0">
                <a:latin typeface="Arial" charset="0"/>
              </a:rPr>
              <a:t>Azië &gt; Europa &gt; Afrika</a:t>
            </a:r>
          </a:p>
        </p:txBody>
      </p:sp>
    </p:spTree>
    <p:extLst>
      <p:ext uri="{BB962C8B-B14F-4D97-AF65-F5344CB8AC3E}">
        <p14:creationId xmlns:p14="http://schemas.microsoft.com/office/powerpoint/2010/main" val="1587557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90872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Results</a:t>
            </a:r>
            <a:r>
              <a:rPr lang="nl-NL" dirty="0"/>
              <a:t> of the STOP </a:t>
            </a:r>
            <a:r>
              <a:rPr lang="nl-NL" dirty="0" err="1"/>
              <a:t>IgA</a:t>
            </a:r>
            <a:r>
              <a:rPr lang="nl-NL" dirty="0"/>
              <a:t> </a:t>
            </a:r>
            <a:r>
              <a:rPr lang="nl-NL" dirty="0" err="1"/>
              <a:t>nephropathy</a:t>
            </a:r>
            <a:r>
              <a:rPr lang="nl-NL" dirty="0"/>
              <a:t> trial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611560" y="1412776"/>
          <a:ext cx="7992888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Control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</a:t>
                      </a:r>
                      <a:r>
                        <a:rPr lang="nl-NL" dirty="0" err="1"/>
                        <a:t>treatment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eGFR</a:t>
                      </a:r>
                      <a:r>
                        <a:rPr lang="nl-NL" dirty="0"/>
                        <a:t> at baseline </a:t>
                      </a:r>
                      <a:r>
                        <a:rPr lang="nl-NL" sz="1000" dirty="0"/>
                        <a:t>(ml/min/1.73m</a:t>
                      </a:r>
                      <a:r>
                        <a:rPr lang="nl-NL" sz="1000" baseline="30000" dirty="0"/>
                        <a:t>2</a:t>
                      </a:r>
                      <a:r>
                        <a:rPr lang="nl-NL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Proteinuria</a:t>
                      </a:r>
                      <a:r>
                        <a:rPr lang="nl-NL" dirty="0"/>
                        <a:t> (g/</a:t>
                      </a:r>
                      <a:r>
                        <a:rPr lang="nl-NL" dirty="0" err="1"/>
                        <a:t>day</a:t>
                      </a:r>
                      <a:r>
                        <a:rPr lang="nl-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Blood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pressure</a:t>
                      </a:r>
                      <a:r>
                        <a:rPr lang="nl-NL" dirty="0"/>
                        <a:t> (mm 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Complete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remission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latin typeface="Symbol" pitchFamily="18" charset="2"/>
                        </a:rPr>
                        <a:t>D</a:t>
                      </a:r>
                      <a:r>
                        <a:rPr lang="nl-NL" dirty="0" err="1"/>
                        <a:t>eGFR</a:t>
                      </a:r>
                      <a:r>
                        <a:rPr lang="nl-NL" dirty="0"/>
                        <a:t> &gt; 15 </a:t>
                      </a:r>
                      <a:r>
                        <a:rPr lang="nl-NL" sz="1000" dirty="0"/>
                        <a:t>(ml/min/1.73m</a:t>
                      </a:r>
                      <a:r>
                        <a:rPr lang="nl-NL" sz="1000" baseline="30000" dirty="0"/>
                        <a:t>2</a:t>
                      </a:r>
                      <a:r>
                        <a:rPr lang="nl-NL" sz="1000" dirty="0"/>
                        <a:t>)</a:t>
                      </a:r>
                      <a:endParaRPr lang="nl-NL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>
                          <a:latin typeface="Symbol" pitchFamily="18" charset="2"/>
                        </a:rPr>
                        <a:t>D</a:t>
                      </a:r>
                      <a:r>
                        <a:rPr lang="nl-NL" dirty="0" err="1"/>
                        <a:t>eGFR</a:t>
                      </a:r>
                      <a:r>
                        <a:rPr lang="nl-NL" dirty="0"/>
                        <a:t> </a:t>
                      </a:r>
                      <a:r>
                        <a:rPr lang="nl-NL" sz="1800" dirty="0"/>
                        <a:t>(ml/min/1.73m</a:t>
                      </a:r>
                      <a:r>
                        <a:rPr lang="nl-NL" sz="1800" baseline="30000" dirty="0"/>
                        <a:t>2</a:t>
                      </a:r>
                      <a:r>
                        <a:rPr lang="nl-NL" sz="1800" dirty="0"/>
                        <a:t>)</a:t>
                      </a:r>
                      <a:endParaRPr lang="nl-NL" baseline="30000" dirty="0"/>
                    </a:p>
                    <a:p>
                      <a:endParaRPr lang="nl-NL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- 1.6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611560" y="486916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More complete </a:t>
            </a:r>
            <a:r>
              <a:rPr lang="nl-NL" dirty="0" err="1"/>
              <a:t>remissions</a:t>
            </a:r>
            <a:r>
              <a:rPr lang="nl-NL" dirty="0"/>
              <a:t>, </a:t>
            </a:r>
            <a:r>
              <a:rPr lang="nl-NL" dirty="0" err="1"/>
              <a:t>but</a:t>
            </a:r>
            <a:r>
              <a:rPr lang="nl-NL" dirty="0"/>
              <a:t> </a:t>
            </a:r>
            <a:r>
              <a:rPr lang="nl-NL" dirty="0" err="1"/>
              <a:t>no</a:t>
            </a:r>
            <a:r>
              <a:rPr lang="nl-NL" dirty="0"/>
              <a:t> effect </a:t>
            </a:r>
            <a:r>
              <a:rPr lang="nl-NL" dirty="0" err="1"/>
              <a:t>on</a:t>
            </a:r>
            <a:r>
              <a:rPr lang="nl-NL" dirty="0"/>
              <a:t> </a:t>
            </a:r>
            <a:r>
              <a:rPr lang="nl-NL" dirty="0" err="1"/>
              <a:t>eGFR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?? </a:t>
            </a:r>
            <a:r>
              <a:rPr lang="nl-NL" dirty="0" err="1"/>
              <a:t>Control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: low </a:t>
            </a:r>
            <a:r>
              <a:rPr lang="nl-NL" dirty="0" err="1"/>
              <a:t>rate</a:t>
            </a:r>
            <a:r>
              <a:rPr lang="nl-NL" dirty="0"/>
              <a:t> of </a:t>
            </a:r>
            <a:r>
              <a:rPr lang="nl-NL" dirty="0" err="1"/>
              <a:t>deterioration</a:t>
            </a:r>
            <a:r>
              <a:rPr lang="nl-NL" dirty="0"/>
              <a:t> of </a:t>
            </a:r>
            <a:r>
              <a:rPr lang="nl-NL" dirty="0" err="1"/>
              <a:t>eGFR</a:t>
            </a:r>
            <a:endParaRPr lang="nl-NL" dirty="0"/>
          </a:p>
          <a:p>
            <a:r>
              <a:rPr lang="nl-NL" dirty="0"/>
              <a:t>?? </a:t>
            </a:r>
            <a:r>
              <a:rPr lang="nl-NL" dirty="0" err="1"/>
              <a:t>Too</a:t>
            </a:r>
            <a:r>
              <a:rPr lang="nl-NL" dirty="0"/>
              <a:t> short follow-up</a:t>
            </a:r>
          </a:p>
        </p:txBody>
      </p:sp>
    </p:spTree>
    <p:extLst>
      <p:ext uri="{BB962C8B-B14F-4D97-AF65-F5344CB8AC3E}">
        <p14:creationId xmlns:p14="http://schemas.microsoft.com/office/powerpoint/2010/main" val="3618341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anchor="t"/>
          <a:lstStyle/>
          <a:p>
            <a:pPr eaLnBrk="1" hangingPunct="1"/>
            <a:r>
              <a:rPr lang="de-DE" altLang="de-DE" sz="2800" dirty="0" err="1"/>
              <a:t>IgA</a:t>
            </a:r>
            <a:r>
              <a:rPr lang="de-DE" altLang="de-DE" sz="2800" dirty="0"/>
              <a:t> </a:t>
            </a:r>
            <a:r>
              <a:rPr lang="de-DE" altLang="de-DE" sz="2800" dirty="0" err="1"/>
              <a:t>Nefropathie</a:t>
            </a:r>
            <a:r>
              <a:rPr lang="de-DE" altLang="de-DE" sz="2800" dirty="0"/>
              <a:t>: 7 </a:t>
            </a:r>
            <a:r>
              <a:rPr lang="de-DE" altLang="de-DE" sz="2800" dirty="0" err="1"/>
              <a:t>jaar</a:t>
            </a:r>
            <a:r>
              <a:rPr lang="de-DE" altLang="de-DE" sz="2800" dirty="0"/>
              <a:t> follow-</a:t>
            </a:r>
            <a:r>
              <a:rPr lang="de-DE" altLang="de-DE" sz="2800" dirty="0" err="1"/>
              <a:t>up</a:t>
            </a:r>
            <a:r>
              <a:rPr lang="de-DE" altLang="de-DE" sz="2800" dirty="0"/>
              <a:t> </a:t>
            </a:r>
            <a:endParaRPr lang="de-DE" altLang="de-DE" sz="2800" i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4708525"/>
          </a:xfrm>
        </p:spPr>
        <p:txBody>
          <a:bodyPr/>
          <a:lstStyle/>
          <a:p>
            <a:pPr eaLnBrk="1" hangingPunct="1">
              <a:buClr>
                <a:srgbClr val="DA5864"/>
              </a:buClr>
            </a:pPr>
            <a:r>
              <a:rPr lang="de-DE" altLang="de-DE" sz="2400" dirty="0" err="1"/>
              <a:t>Supportive</a:t>
            </a:r>
            <a:r>
              <a:rPr lang="de-DE" altLang="de-DE" sz="2400" dirty="0"/>
              <a:t> versus </a:t>
            </a:r>
            <a:r>
              <a:rPr lang="de-DE" altLang="de-DE" sz="2400" dirty="0" err="1"/>
              <a:t>Immunosuppressive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therapy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for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treatment</a:t>
            </a:r>
            <a:r>
              <a:rPr lang="de-DE" altLang="de-DE" sz="2400" dirty="0"/>
              <a:t> of progressive </a:t>
            </a:r>
            <a:r>
              <a:rPr lang="de-DE" altLang="de-DE" sz="2400" dirty="0" err="1"/>
              <a:t>IgA</a:t>
            </a:r>
            <a:r>
              <a:rPr lang="de-DE" altLang="de-DE" sz="2400" dirty="0"/>
              <a:t> </a:t>
            </a:r>
            <a:r>
              <a:rPr lang="de-DE" altLang="de-DE" sz="2400" dirty="0" err="1"/>
              <a:t>nephropathy</a:t>
            </a:r>
            <a:r>
              <a:rPr lang="de-DE" altLang="de-DE" sz="2400" dirty="0"/>
              <a:t> (</a:t>
            </a:r>
            <a:r>
              <a:rPr lang="de-DE" altLang="de-DE" sz="2400" dirty="0">
                <a:solidFill>
                  <a:srgbClr val="FF0000"/>
                </a:solidFill>
              </a:rPr>
              <a:t>STOP-</a:t>
            </a:r>
            <a:r>
              <a:rPr lang="de-DE" altLang="de-DE" sz="2400" dirty="0" err="1">
                <a:solidFill>
                  <a:srgbClr val="FF0000"/>
                </a:solidFill>
              </a:rPr>
              <a:t>IgAN</a:t>
            </a:r>
            <a:r>
              <a:rPr lang="de-DE" altLang="de-DE" sz="2400" dirty="0"/>
              <a:t>)</a:t>
            </a:r>
          </a:p>
          <a:p>
            <a:pPr lvl="1" eaLnBrk="1" hangingPunct="1">
              <a:buClr>
                <a:srgbClr val="DA5864"/>
              </a:buClr>
              <a:buFont typeface="Wingdings" pitchFamily="2" charset="2"/>
              <a:buChar char="Ø"/>
            </a:pPr>
            <a:r>
              <a:rPr lang="de-DE" altLang="de-DE" sz="2200" dirty="0" err="1"/>
              <a:t>Prednisone</a:t>
            </a:r>
            <a:r>
              <a:rPr lang="de-DE" altLang="de-DE" sz="2200" dirty="0"/>
              <a:t> (+/- </a:t>
            </a:r>
            <a:r>
              <a:rPr lang="de-DE" altLang="de-DE" sz="2200" dirty="0" err="1"/>
              <a:t>Cyclophosphamide</a:t>
            </a:r>
            <a:r>
              <a:rPr lang="de-DE" altLang="de-DE" sz="2200" dirty="0"/>
              <a:t>) </a:t>
            </a:r>
            <a:r>
              <a:rPr lang="de-DE" altLang="de-DE" sz="2200" dirty="0" err="1"/>
              <a:t>vs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control</a:t>
            </a:r>
            <a:endParaRPr lang="de-DE" altLang="de-DE" sz="2200" dirty="0"/>
          </a:p>
        </p:txBody>
      </p:sp>
      <p:sp>
        <p:nvSpPr>
          <p:cNvPr id="17412" name="Textfeld 1"/>
          <p:cNvSpPr txBox="1">
            <a:spLocks noChangeArrowheads="1"/>
          </p:cNvSpPr>
          <p:nvPr/>
        </p:nvSpPr>
        <p:spPr bwMode="auto">
          <a:xfrm>
            <a:off x="467544" y="6237312"/>
            <a:ext cx="74882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200" i="1" dirty="0"/>
              <a:t>Rauen T et al. New Engl J </a:t>
            </a:r>
            <a:r>
              <a:rPr lang="de-DE" altLang="de-DE" sz="1200" i="1" dirty="0" err="1"/>
              <a:t>Med</a:t>
            </a:r>
            <a:r>
              <a:rPr lang="de-DE" altLang="de-DE" sz="1200" i="1" dirty="0"/>
              <a:t>: 2015; 373: 2225-2236; Rauen T et al Kidney Int 2020; 98: 1044-1052  </a:t>
            </a:r>
            <a:endParaRPr lang="de-DE" altLang="de-DE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08A6E3-C1A9-4885-9900-0743A38AF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0"/>
          <a:stretch/>
        </p:blipFill>
        <p:spPr bwMode="auto">
          <a:xfrm>
            <a:off x="611560" y="2376574"/>
            <a:ext cx="4864927" cy="35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DEC0B35-6445-4FEB-94F7-B3DB26CD30B3}"/>
              </a:ext>
            </a:extLst>
          </p:cNvPr>
          <p:cNvSpPr txBox="1"/>
          <p:nvPr/>
        </p:nvSpPr>
        <p:spPr>
          <a:xfrm>
            <a:off x="5476487" y="2886035"/>
            <a:ext cx="3210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Eindpunten:</a:t>
            </a:r>
          </a:p>
          <a:p>
            <a:endParaRPr lang="nl-NL" sz="1600" dirty="0"/>
          </a:p>
          <a:p>
            <a:r>
              <a:rPr lang="nl-NL" sz="1600" dirty="0"/>
              <a:t>Dialyse, overlijden, of 40% daling van de nierfunctie</a:t>
            </a:r>
          </a:p>
          <a:p>
            <a:endParaRPr lang="nl-NL" sz="16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600" dirty="0">
                <a:sym typeface="Wingdings" panose="05000000000000000000" pitchFamily="2" charset="2"/>
              </a:rPr>
              <a:t>Geen verschil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600" dirty="0">
                <a:sym typeface="Wingdings" panose="05000000000000000000" pitchFamily="2" charset="2"/>
              </a:rPr>
              <a:t>Afname </a:t>
            </a:r>
            <a:r>
              <a:rPr lang="nl-NL" sz="1600" dirty="0" err="1">
                <a:sym typeface="Wingdings" panose="05000000000000000000" pitchFamily="2" charset="2"/>
              </a:rPr>
              <a:t>eGFR</a:t>
            </a:r>
            <a:r>
              <a:rPr lang="nl-NL" sz="1600" dirty="0">
                <a:sym typeface="Wingdings" panose="05000000000000000000" pitchFamily="2" charset="2"/>
              </a:rPr>
              <a:t>: 2.5 ml/min/</a:t>
            </a:r>
            <a:r>
              <a:rPr lang="nl-NL" sz="1600" dirty="0" err="1">
                <a:sym typeface="Wingdings" panose="05000000000000000000" pitchFamily="2" charset="2"/>
              </a:rPr>
              <a:t>jr</a:t>
            </a:r>
            <a:endParaRPr lang="nl-NL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95940725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anchor="t"/>
          <a:lstStyle/>
          <a:p>
            <a:pPr eaLnBrk="1" hangingPunct="1"/>
            <a:r>
              <a:rPr lang="de-DE" altLang="de-DE" sz="2800" dirty="0" err="1"/>
              <a:t>IgA</a:t>
            </a:r>
            <a:r>
              <a:rPr lang="de-DE" altLang="de-DE" sz="2800" dirty="0"/>
              <a:t>: </a:t>
            </a:r>
            <a:r>
              <a:rPr lang="de-DE" altLang="de-DE" sz="2800" dirty="0" err="1"/>
              <a:t>is</a:t>
            </a:r>
            <a:r>
              <a:rPr lang="de-DE" altLang="de-DE" sz="2800" dirty="0"/>
              <a:t> DAPAGLIFOZIN </a:t>
            </a:r>
            <a:r>
              <a:rPr lang="de-DE" altLang="de-DE" sz="2800" dirty="0" err="1"/>
              <a:t>het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antwoord</a:t>
            </a:r>
            <a:r>
              <a:rPr lang="de-DE" altLang="de-DE" sz="2800" dirty="0"/>
              <a:t>?</a:t>
            </a:r>
            <a:br>
              <a:rPr lang="de-DE" altLang="de-DE" sz="2800" dirty="0"/>
            </a:br>
            <a:br>
              <a:rPr lang="de-DE" altLang="de-DE" sz="2800" dirty="0"/>
            </a:br>
            <a:r>
              <a:rPr lang="de-DE" altLang="de-DE" sz="2800" dirty="0"/>
              <a:t>Wetzels:  NEE!</a:t>
            </a:r>
            <a:endParaRPr lang="de-DE" altLang="de-DE" sz="2800" i="1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778B25BA-FC18-43A4-84D4-8DE61ABC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09071"/>
          </a:xfrm>
        </p:spPr>
        <p:txBody>
          <a:bodyPr/>
          <a:lstStyle/>
          <a:p>
            <a:r>
              <a:rPr lang="nl-NL" sz="2400" dirty="0"/>
              <a:t>DAPA-CKD: studie in </a:t>
            </a:r>
            <a:r>
              <a:rPr lang="nl-NL" sz="2400" dirty="0" err="1"/>
              <a:t>patienten</a:t>
            </a:r>
            <a:r>
              <a:rPr lang="nl-NL" sz="2400" dirty="0"/>
              <a:t> met </a:t>
            </a:r>
            <a:r>
              <a:rPr lang="nl-NL" sz="2400" dirty="0" err="1"/>
              <a:t>nierschade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 err="1"/>
              <a:t>Dapaglifozin</a:t>
            </a:r>
            <a:r>
              <a:rPr lang="nl-NL" sz="2400" dirty="0"/>
              <a:t> (SGLT2 remmer, ontwikkeld voor diabetes) versus placebo </a:t>
            </a:r>
          </a:p>
          <a:p>
            <a:endParaRPr lang="nl-NL" sz="2400" dirty="0"/>
          </a:p>
          <a:p>
            <a:r>
              <a:rPr lang="nl-NL" sz="2400" dirty="0"/>
              <a:t>Eindpunt: 50% daling </a:t>
            </a:r>
            <a:r>
              <a:rPr lang="nl-NL" sz="2400" dirty="0" err="1"/>
              <a:t>eGFR</a:t>
            </a:r>
            <a:r>
              <a:rPr lang="nl-NL" sz="2400" dirty="0"/>
              <a:t>, dialyse, of overlijden</a:t>
            </a:r>
          </a:p>
          <a:p>
            <a:endParaRPr lang="nl-NL" sz="2400" dirty="0"/>
          </a:p>
          <a:p>
            <a:r>
              <a:rPr lang="nl-NL" sz="2400" dirty="0"/>
              <a:t>Exclusie: immunosuppressieve behandeling &lt; 6 </a:t>
            </a:r>
            <a:r>
              <a:rPr lang="nl-NL" sz="2400" dirty="0" err="1"/>
              <a:t>mnd</a:t>
            </a:r>
            <a:r>
              <a:rPr lang="nl-NL" sz="2400" dirty="0"/>
              <a:t> voor de studie</a:t>
            </a:r>
          </a:p>
          <a:p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dirty="0" err="1">
                <a:sym typeface="Wingdings" panose="05000000000000000000" pitchFamily="2" charset="2"/>
              </a:rPr>
              <a:t>substudie</a:t>
            </a:r>
            <a:r>
              <a:rPr lang="nl-NL" sz="2400" dirty="0">
                <a:sym typeface="Wingdings" panose="05000000000000000000" pitchFamily="2" charset="2"/>
              </a:rPr>
              <a:t>: </a:t>
            </a:r>
            <a:r>
              <a:rPr lang="nl-NL" sz="2400" dirty="0" err="1">
                <a:sym typeface="Wingdings" panose="05000000000000000000" pitchFamily="2" charset="2"/>
              </a:rPr>
              <a:t>patienten</a:t>
            </a:r>
            <a:r>
              <a:rPr lang="nl-NL" sz="2400" dirty="0">
                <a:sym typeface="Wingdings" panose="05000000000000000000" pitchFamily="2" charset="2"/>
              </a:rPr>
              <a:t> met “</a:t>
            </a:r>
            <a:r>
              <a:rPr lang="nl-NL" sz="2400" dirty="0" err="1">
                <a:sym typeface="Wingdings" panose="05000000000000000000" pitchFamily="2" charset="2"/>
              </a:rPr>
              <a:t>IgA</a:t>
            </a:r>
            <a:r>
              <a:rPr lang="nl-NL" sz="2400" dirty="0">
                <a:sym typeface="Wingdings" panose="05000000000000000000" pitchFamily="2" charset="2"/>
              </a:rPr>
              <a:t>-nefropathie”</a:t>
            </a:r>
            <a:endParaRPr lang="nl-NL" sz="2400" dirty="0"/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562E81B6-C8BC-4D4B-A6D2-5B9567F2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125234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1000" b="0" i="1" dirty="0"/>
              <a:t>Wheeler D et al. A </a:t>
            </a:r>
            <a:r>
              <a:rPr lang="de-DE" altLang="de-DE" sz="1000" b="0" i="1" dirty="0" err="1"/>
              <a:t>prespecified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analysis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of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the</a:t>
            </a:r>
            <a:r>
              <a:rPr lang="de-DE" altLang="de-DE" sz="1000" b="0" i="1" dirty="0"/>
              <a:t> DAPA-CKD </a:t>
            </a:r>
            <a:r>
              <a:rPr lang="de-DE" altLang="de-DE" sz="1000" b="0" i="1" dirty="0" err="1"/>
              <a:t>trial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demonstrates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the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effects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of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dapaglifozin</a:t>
            </a:r>
            <a:r>
              <a:rPr lang="de-DE" altLang="de-DE" sz="1000" b="0" i="1" dirty="0"/>
              <a:t> on </a:t>
            </a:r>
            <a:r>
              <a:rPr lang="de-DE" altLang="de-DE" sz="1000" b="0" i="1" dirty="0" err="1"/>
              <a:t>major</a:t>
            </a:r>
            <a:r>
              <a:rPr lang="de-DE" altLang="de-DE" sz="1000" b="0" i="1" dirty="0"/>
              <a:t> adverse </a:t>
            </a:r>
            <a:r>
              <a:rPr lang="de-DE" altLang="de-DE" sz="1000" b="0" i="1" dirty="0" err="1"/>
              <a:t>kidney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events</a:t>
            </a:r>
            <a:r>
              <a:rPr lang="de-DE" altLang="de-DE" sz="1000" b="0" i="1" dirty="0"/>
              <a:t> in </a:t>
            </a:r>
            <a:r>
              <a:rPr lang="de-DE" altLang="de-DE" sz="1000" b="0" i="1" dirty="0" err="1"/>
              <a:t>patients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with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IgA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nephropathy</a:t>
            </a:r>
            <a:r>
              <a:rPr lang="de-DE" altLang="de-DE" sz="1000" b="0" i="1" dirty="0"/>
              <a:t>. Kidney Int 2021; 100:215-224</a:t>
            </a:r>
          </a:p>
        </p:txBody>
      </p:sp>
    </p:spTree>
    <p:extLst>
      <p:ext uri="{BB962C8B-B14F-4D97-AF65-F5344CB8AC3E}">
        <p14:creationId xmlns:p14="http://schemas.microsoft.com/office/powerpoint/2010/main" val="22550004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1FB4AA8-50F8-46AE-A8D4-F1EE73E4734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kern="0" dirty="0" err="1"/>
              <a:t>IgA</a:t>
            </a:r>
            <a:r>
              <a:rPr lang="de-DE" altLang="de-DE" sz="2800" kern="0" dirty="0"/>
              <a:t>: DAPA-CKD </a:t>
            </a:r>
            <a:r>
              <a:rPr lang="de-DE" altLang="de-DE" sz="2800" kern="0" dirty="0" err="1"/>
              <a:t>trial</a:t>
            </a:r>
            <a:endParaRPr lang="de-DE" altLang="de-DE" sz="2800" i="1" kern="0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271900A1-0E11-404B-B6D4-497D68EB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125234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1000" b="0" i="1" dirty="0"/>
              <a:t>Wheeler D et al. A </a:t>
            </a:r>
            <a:r>
              <a:rPr lang="de-DE" altLang="de-DE" sz="1000" b="0" i="1" dirty="0" err="1"/>
              <a:t>prespecified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analysis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of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the</a:t>
            </a:r>
            <a:r>
              <a:rPr lang="de-DE" altLang="de-DE" sz="1000" b="0" i="1" dirty="0"/>
              <a:t> DAPA-CKD </a:t>
            </a:r>
            <a:r>
              <a:rPr lang="de-DE" altLang="de-DE" sz="1000" b="0" i="1" dirty="0" err="1"/>
              <a:t>trial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demonstrates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the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effects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of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dapaglifozin</a:t>
            </a:r>
            <a:r>
              <a:rPr lang="de-DE" altLang="de-DE" sz="1000" b="0" i="1" dirty="0"/>
              <a:t> on </a:t>
            </a:r>
            <a:r>
              <a:rPr lang="de-DE" altLang="de-DE" sz="1000" b="0" i="1" dirty="0" err="1"/>
              <a:t>major</a:t>
            </a:r>
            <a:r>
              <a:rPr lang="de-DE" altLang="de-DE" sz="1000" b="0" i="1" dirty="0"/>
              <a:t> adverse </a:t>
            </a:r>
            <a:r>
              <a:rPr lang="de-DE" altLang="de-DE" sz="1000" b="0" i="1" dirty="0" err="1"/>
              <a:t>kidney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events</a:t>
            </a:r>
            <a:r>
              <a:rPr lang="de-DE" altLang="de-DE" sz="1000" b="0" i="1" dirty="0"/>
              <a:t> in </a:t>
            </a:r>
            <a:r>
              <a:rPr lang="de-DE" altLang="de-DE" sz="1000" b="0" i="1" dirty="0" err="1"/>
              <a:t>patients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with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IgA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nephropathy</a:t>
            </a:r>
            <a:r>
              <a:rPr lang="de-DE" altLang="de-DE" sz="1000" b="0" i="1" dirty="0"/>
              <a:t>. Kidney Int 2021; 100:215-224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0D08CBD-3BE2-4831-8DC7-93608C79C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90594"/>
              </p:ext>
            </p:extLst>
          </p:nvPr>
        </p:nvGraphicFramePr>
        <p:xfrm>
          <a:off x="621903" y="1246305"/>
          <a:ext cx="8064897" cy="4521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62065">
                  <a:extLst>
                    <a:ext uri="{9D8B030D-6E8A-4147-A177-3AD203B41FA5}">
                      <a16:colId xmlns:a16="http://schemas.microsoft.com/office/drawing/2014/main" val="176273368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943515236"/>
                    </a:ext>
                  </a:extLst>
                </a:gridCol>
                <a:gridCol w="2098576">
                  <a:extLst>
                    <a:ext uri="{9D8B030D-6E8A-4147-A177-3AD203B41FA5}">
                      <a16:colId xmlns:a16="http://schemas.microsoft.com/office/drawing/2014/main" val="4111662541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Dapaglifozin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N = 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N = 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672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leeftijd (</a:t>
                      </a:r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jr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52 ±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50 ±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472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Man (N;%)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93 (68%)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89 (67%)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Bloeddruk (</a:t>
                      </a:r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mmHg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Systolisch</a:t>
                      </a: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Diastolisch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128 ± 16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79 ±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127 ± 14</a:t>
                      </a:r>
                    </a:p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80 ±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19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eGFR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 (ml/min/1.73m2)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44 ±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43 ±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635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AlbumineCreatRatio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 (mg/g)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890 (558-1472)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902(501-1633)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00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Diabetes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24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14 (11)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63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Ras: % </a:t>
                      </a:r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white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asian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39, 60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41, 58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14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4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45303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723B5090-05F0-416A-81F8-3A82BFCFB163}"/>
              </a:ext>
            </a:extLst>
          </p:cNvPr>
          <p:cNvSpPr txBox="1"/>
          <p:nvPr/>
        </p:nvSpPr>
        <p:spPr>
          <a:xfrm>
            <a:off x="539552" y="75541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patientenkenmerken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FDA1316-1C4A-4AD9-A743-F31749F298B2}"/>
              </a:ext>
            </a:extLst>
          </p:cNvPr>
          <p:cNvSpPr txBox="1"/>
          <p:nvPr/>
        </p:nvSpPr>
        <p:spPr>
          <a:xfrm>
            <a:off x="611560" y="5373216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0" dirty="0"/>
              <a:t>ACR </a:t>
            </a:r>
            <a:r>
              <a:rPr lang="nl-NL" sz="1200" b="0" dirty="0">
                <a:sym typeface="Wingdings" panose="05000000000000000000" pitchFamily="2" charset="2"/>
              </a:rPr>
              <a:t> UPCR is </a:t>
            </a:r>
            <a:r>
              <a:rPr lang="nl-NL" sz="1200" b="0" dirty="0" err="1">
                <a:sym typeface="Wingdings" panose="05000000000000000000" pitchFamily="2" charset="2"/>
              </a:rPr>
              <a:t>approx</a:t>
            </a:r>
            <a:r>
              <a:rPr lang="nl-NL" sz="1200" b="0" dirty="0">
                <a:sym typeface="Wingdings" panose="05000000000000000000" pitchFamily="2" charset="2"/>
              </a:rPr>
              <a:t>. 1.5 g/g; no information on </a:t>
            </a:r>
            <a:r>
              <a:rPr lang="nl-NL" sz="1200" b="0" dirty="0" err="1">
                <a:sym typeface="Wingdings" panose="05000000000000000000" pitchFamily="2" charset="2"/>
              </a:rPr>
              <a:t>hematuria</a:t>
            </a:r>
            <a:r>
              <a:rPr lang="nl-NL" sz="1200" b="0" dirty="0">
                <a:sym typeface="Wingdings" panose="05000000000000000000" pitchFamily="2" charset="2"/>
              </a:rPr>
              <a:t>, </a:t>
            </a:r>
            <a:r>
              <a:rPr lang="nl-NL" sz="1200" b="0" dirty="0" err="1">
                <a:sym typeface="Wingdings" panose="05000000000000000000" pitchFamily="2" charset="2"/>
              </a:rPr>
              <a:t>duration</a:t>
            </a:r>
            <a:r>
              <a:rPr lang="nl-NL" sz="1200" b="0" dirty="0">
                <a:sym typeface="Wingdings" panose="05000000000000000000" pitchFamily="2" charset="2"/>
              </a:rPr>
              <a:t> of </a:t>
            </a:r>
            <a:r>
              <a:rPr lang="nl-NL" sz="1200" b="0" dirty="0" err="1">
                <a:sym typeface="Wingdings" panose="05000000000000000000" pitchFamily="2" charset="2"/>
              </a:rPr>
              <a:t>disease</a:t>
            </a:r>
            <a:r>
              <a:rPr lang="nl-NL" sz="1200" b="0" dirty="0">
                <a:sym typeface="Wingdings" panose="05000000000000000000" pitchFamily="2" charset="2"/>
              </a:rPr>
              <a:t>, </a:t>
            </a:r>
            <a:r>
              <a:rPr lang="nl-NL" sz="1200" b="0" dirty="0" err="1">
                <a:sym typeface="Wingdings" panose="05000000000000000000" pitchFamily="2" charset="2"/>
              </a:rPr>
              <a:t>characteristics</a:t>
            </a:r>
            <a:r>
              <a:rPr lang="nl-NL" sz="1200" b="0" dirty="0">
                <a:sym typeface="Wingdings" panose="05000000000000000000" pitchFamily="2" charset="2"/>
              </a:rPr>
              <a:t> of </a:t>
            </a:r>
            <a:r>
              <a:rPr lang="nl-NL" sz="1200" b="0" dirty="0" err="1">
                <a:sym typeface="Wingdings" panose="05000000000000000000" pitchFamily="2" charset="2"/>
              </a:rPr>
              <a:t>biopsy</a:t>
            </a:r>
            <a:r>
              <a:rPr lang="nl-NL" sz="1200" b="0" dirty="0">
                <a:sym typeface="Wingdings" panose="05000000000000000000" pitchFamily="2" charset="2"/>
              </a:rPr>
              <a:t>, </a:t>
            </a:r>
            <a:r>
              <a:rPr lang="nl-NL" sz="1200" b="0" dirty="0" err="1">
                <a:sym typeface="Wingdings" panose="05000000000000000000" pitchFamily="2" charset="2"/>
              </a:rPr>
              <a:t>previous</a:t>
            </a:r>
            <a:r>
              <a:rPr lang="nl-NL" sz="1200" b="0" dirty="0">
                <a:sym typeface="Wingdings" panose="05000000000000000000" pitchFamily="2" charset="2"/>
              </a:rPr>
              <a:t> </a:t>
            </a:r>
            <a:r>
              <a:rPr lang="nl-NL" sz="1200" b="0" dirty="0" err="1">
                <a:sym typeface="Wingdings" panose="05000000000000000000" pitchFamily="2" charset="2"/>
              </a:rPr>
              <a:t>immunosuppressive</a:t>
            </a:r>
            <a:r>
              <a:rPr lang="nl-NL" sz="1200" b="0" dirty="0">
                <a:sym typeface="Wingdings" panose="05000000000000000000" pitchFamily="2" charset="2"/>
              </a:rPr>
              <a:t> </a:t>
            </a:r>
            <a:r>
              <a:rPr lang="nl-NL" sz="1200" b="0" dirty="0" err="1">
                <a:sym typeface="Wingdings" panose="05000000000000000000" pitchFamily="2" charset="2"/>
              </a:rPr>
              <a:t>therapy</a:t>
            </a:r>
            <a:r>
              <a:rPr lang="nl-NL" sz="1200" b="0" dirty="0">
                <a:sym typeface="Wingdings" panose="05000000000000000000" pitchFamily="2" charset="2"/>
              </a:rPr>
              <a:t> </a:t>
            </a:r>
            <a:endParaRPr lang="nl-NL" sz="1200" b="0" dirty="0"/>
          </a:p>
        </p:txBody>
      </p:sp>
    </p:spTree>
    <p:extLst>
      <p:ext uri="{BB962C8B-B14F-4D97-AF65-F5344CB8AC3E}">
        <p14:creationId xmlns:p14="http://schemas.microsoft.com/office/powerpoint/2010/main" val="34847567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5488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de-DE" altLang="de-DE" dirty="0" err="1"/>
              <a:t>IgA</a:t>
            </a:r>
            <a:r>
              <a:rPr lang="de-DE" altLang="de-DE" dirty="0"/>
              <a:t>: DAPA-CKD </a:t>
            </a:r>
            <a:r>
              <a:rPr lang="de-DE" altLang="de-DE" dirty="0" err="1"/>
              <a:t>resultaten</a:t>
            </a:r>
            <a:endParaRPr lang="de-DE" altLang="de-DE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E80E62-3DCF-4639-B59E-62546FC9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25" y="1110456"/>
            <a:ext cx="6495063" cy="4838824"/>
          </a:xfrm>
          <a:prstGeom prst="rect">
            <a:avLst/>
          </a:prstGeom>
          <a:solidFill>
            <a:srgbClr val="FFFFFF"/>
          </a:solidFill>
          <a:ln w="31750">
            <a:solidFill>
              <a:srgbClr val="DA5864"/>
            </a:solidFill>
          </a:ln>
        </p:spPr>
      </p:pic>
      <p:sp>
        <p:nvSpPr>
          <p:cNvPr id="8" name="Textfeld 1">
            <a:extLst>
              <a:ext uri="{FF2B5EF4-FFF2-40B4-BE49-F238E27FC236}">
                <a16:creationId xmlns:a16="http://schemas.microsoft.com/office/drawing/2014/main" id="{7294F2DC-4731-4F19-946C-3258BB1AC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125234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1000" b="0" i="1" dirty="0"/>
              <a:t>Wheeler D et al. A </a:t>
            </a:r>
            <a:r>
              <a:rPr lang="de-DE" altLang="de-DE" sz="1000" b="0" i="1" dirty="0" err="1"/>
              <a:t>prespecified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analysis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of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the</a:t>
            </a:r>
            <a:r>
              <a:rPr lang="de-DE" altLang="de-DE" sz="1000" b="0" i="1" dirty="0"/>
              <a:t> DAPA-CKD </a:t>
            </a:r>
            <a:r>
              <a:rPr lang="de-DE" altLang="de-DE" sz="1000" b="0" i="1" dirty="0" err="1"/>
              <a:t>trial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demonstrates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the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effects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of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dapaglifozin</a:t>
            </a:r>
            <a:r>
              <a:rPr lang="de-DE" altLang="de-DE" sz="1000" b="0" i="1" dirty="0"/>
              <a:t> on </a:t>
            </a:r>
            <a:r>
              <a:rPr lang="de-DE" altLang="de-DE" sz="1000" b="0" i="1" dirty="0" err="1"/>
              <a:t>major</a:t>
            </a:r>
            <a:r>
              <a:rPr lang="de-DE" altLang="de-DE" sz="1000" b="0" i="1" dirty="0"/>
              <a:t> adverse </a:t>
            </a:r>
            <a:r>
              <a:rPr lang="de-DE" altLang="de-DE" sz="1000" b="0" i="1" dirty="0" err="1"/>
              <a:t>kidney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events</a:t>
            </a:r>
            <a:r>
              <a:rPr lang="de-DE" altLang="de-DE" sz="1000" b="0" i="1" dirty="0"/>
              <a:t> in </a:t>
            </a:r>
            <a:r>
              <a:rPr lang="de-DE" altLang="de-DE" sz="1000" b="0" i="1" dirty="0" err="1"/>
              <a:t>patients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with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IgA</a:t>
            </a:r>
            <a:r>
              <a:rPr lang="de-DE" altLang="de-DE" sz="1000" b="0" i="1" dirty="0"/>
              <a:t> </a:t>
            </a:r>
            <a:r>
              <a:rPr lang="de-DE" altLang="de-DE" sz="1000" b="0" i="1" dirty="0" err="1"/>
              <a:t>nephropathy</a:t>
            </a:r>
            <a:r>
              <a:rPr lang="de-DE" altLang="de-DE" sz="1000" b="0" i="1" dirty="0"/>
              <a:t>. Kidney Int 2021; 100:215-224</a:t>
            </a:r>
          </a:p>
        </p:txBody>
      </p:sp>
    </p:spTree>
    <p:extLst>
      <p:ext uri="{BB962C8B-B14F-4D97-AF65-F5344CB8AC3E}">
        <p14:creationId xmlns:p14="http://schemas.microsoft.com/office/powerpoint/2010/main" val="399516624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B41F8AB-1809-433C-8F6F-C33D30B9E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5488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de-DE" b="1" dirty="0" err="1">
                <a:latin typeface="+mj-lt"/>
                <a:ea typeface="+mj-ea"/>
                <a:cs typeface="+mj-cs"/>
              </a:rPr>
              <a:t>IgA</a:t>
            </a:r>
            <a:r>
              <a:rPr lang="de-DE" altLang="de-DE" b="1" dirty="0">
                <a:latin typeface="+mj-lt"/>
                <a:ea typeface="+mj-ea"/>
                <a:cs typeface="+mj-cs"/>
              </a:rPr>
              <a:t>: DAPA-CKD </a:t>
            </a:r>
            <a:r>
              <a:rPr lang="de-DE" altLang="de-DE" b="1" dirty="0" err="1">
                <a:latin typeface="+mj-lt"/>
                <a:ea typeface="+mj-ea"/>
                <a:cs typeface="+mj-cs"/>
              </a:rPr>
              <a:t>trial</a:t>
            </a:r>
            <a:r>
              <a:rPr lang="de-DE" altLang="de-DE" b="1" dirty="0">
                <a:latin typeface="+mj-lt"/>
                <a:ea typeface="+mj-ea"/>
                <a:cs typeface="+mj-cs"/>
              </a:rPr>
              <a:t> </a:t>
            </a:r>
            <a:r>
              <a:rPr lang="de-DE" altLang="de-DE" b="1" dirty="0" err="1">
                <a:latin typeface="+mj-lt"/>
                <a:ea typeface="+mj-ea"/>
                <a:cs typeface="+mj-cs"/>
              </a:rPr>
              <a:t>resultaten</a:t>
            </a:r>
            <a:endParaRPr lang="de-DE" altLang="de-DE" b="1" i="1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E6286B-1ECA-4A99-B9C7-53DDC643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94645"/>
            <a:ext cx="4834880" cy="4933550"/>
          </a:xfrm>
          <a:prstGeom prst="rect">
            <a:avLst/>
          </a:prstGeom>
          <a:solidFill>
            <a:srgbClr val="FFFFFF"/>
          </a:solidFill>
          <a:ln w="31750">
            <a:solidFill>
              <a:srgbClr val="DA5864"/>
            </a:solidFill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31FC9389-22D2-4456-899C-3F472805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3296"/>
            <a:ext cx="6942981" cy="403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0" hangingPunct="0">
              <a:spcBef>
                <a:spcPct val="20000"/>
              </a:spcBef>
              <a:buClr>
                <a:srgbClr val="DA5864"/>
              </a:buClr>
            </a:pPr>
            <a:r>
              <a:rPr lang="de-DE" altLang="de-DE" sz="1000" b="0" i="1" dirty="0">
                <a:latin typeface="+mn-lt"/>
              </a:rPr>
              <a:t>Wheeler D et al. A </a:t>
            </a:r>
            <a:r>
              <a:rPr lang="de-DE" altLang="de-DE" sz="1000" b="0" i="1" dirty="0" err="1">
                <a:latin typeface="+mn-lt"/>
              </a:rPr>
              <a:t>prespecified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analysis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of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the</a:t>
            </a:r>
            <a:r>
              <a:rPr lang="de-DE" altLang="de-DE" sz="1000" b="0" i="1" dirty="0">
                <a:latin typeface="+mn-lt"/>
              </a:rPr>
              <a:t> DAPA-CKD </a:t>
            </a:r>
            <a:r>
              <a:rPr lang="de-DE" altLang="de-DE" sz="1000" b="0" i="1" dirty="0" err="1">
                <a:latin typeface="+mn-lt"/>
              </a:rPr>
              <a:t>trial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demonstrates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the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effects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of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dapaglifozin</a:t>
            </a:r>
            <a:r>
              <a:rPr lang="de-DE" altLang="de-DE" sz="1000" b="0" i="1" dirty="0">
                <a:latin typeface="+mn-lt"/>
              </a:rPr>
              <a:t> on </a:t>
            </a:r>
            <a:r>
              <a:rPr lang="de-DE" altLang="de-DE" sz="1000" b="0" i="1" dirty="0" err="1">
                <a:latin typeface="+mn-lt"/>
              </a:rPr>
              <a:t>major</a:t>
            </a:r>
            <a:r>
              <a:rPr lang="de-DE" altLang="de-DE" sz="1000" b="0" i="1" dirty="0">
                <a:latin typeface="+mn-lt"/>
              </a:rPr>
              <a:t> adverse </a:t>
            </a:r>
            <a:r>
              <a:rPr lang="de-DE" altLang="de-DE" sz="1000" b="0" i="1" dirty="0" err="1">
                <a:latin typeface="+mn-lt"/>
              </a:rPr>
              <a:t>kidney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events</a:t>
            </a:r>
            <a:r>
              <a:rPr lang="de-DE" altLang="de-DE" sz="1000" b="0" i="1" dirty="0">
                <a:latin typeface="+mn-lt"/>
              </a:rPr>
              <a:t> in </a:t>
            </a:r>
            <a:r>
              <a:rPr lang="de-DE" altLang="de-DE" sz="1000" b="0" i="1" dirty="0" err="1">
                <a:latin typeface="+mn-lt"/>
              </a:rPr>
              <a:t>patients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with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IgA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nephropathy</a:t>
            </a:r>
            <a:r>
              <a:rPr lang="de-DE" altLang="de-DE" sz="1000" b="0" i="1" dirty="0">
                <a:latin typeface="+mn-lt"/>
              </a:rPr>
              <a:t>. Kidney Int 2021; 100:215-224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A28462-5DC6-4DF5-B996-2D727A60D014}"/>
              </a:ext>
            </a:extLst>
          </p:cNvPr>
          <p:cNvSpPr txBox="1"/>
          <p:nvPr/>
        </p:nvSpPr>
        <p:spPr>
          <a:xfrm>
            <a:off x="5796136" y="1196752"/>
            <a:ext cx="21948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Snelle daling bloeddruk</a:t>
            </a:r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dirty="0">
                <a:solidFill>
                  <a:srgbClr val="FF0000"/>
                </a:solidFill>
              </a:rPr>
              <a:t>EN</a:t>
            </a:r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dirty="0"/>
              <a:t>Blijvend lagere bloeddruk</a:t>
            </a:r>
          </a:p>
        </p:txBody>
      </p:sp>
    </p:spTree>
    <p:extLst>
      <p:ext uri="{BB962C8B-B14F-4D97-AF65-F5344CB8AC3E}">
        <p14:creationId xmlns:p14="http://schemas.microsoft.com/office/powerpoint/2010/main" val="189770982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B41F8AB-1809-433C-8F6F-C33D30B9E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5488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de-DE" b="1" dirty="0" err="1">
                <a:latin typeface="+mj-lt"/>
                <a:ea typeface="+mj-ea"/>
                <a:cs typeface="+mj-cs"/>
              </a:rPr>
              <a:t>IgA</a:t>
            </a:r>
            <a:r>
              <a:rPr lang="de-DE" altLang="de-DE" b="1" dirty="0">
                <a:latin typeface="+mj-lt"/>
                <a:ea typeface="+mj-ea"/>
                <a:cs typeface="+mj-cs"/>
              </a:rPr>
              <a:t>: DAPA-CKD </a:t>
            </a:r>
            <a:r>
              <a:rPr lang="de-DE" altLang="de-DE" b="1" dirty="0" err="1">
                <a:latin typeface="+mj-lt"/>
                <a:ea typeface="+mj-ea"/>
                <a:cs typeface="+mj-cs"/>
              </a:rPr>
              <a:t>trial</a:t>
            </a:r>
            <a:r>
              <a:rPr lang="de-DE" altLang="de-DE" b="1" dirty="0">
                <a:latin typeface="+mj-lt"/>
                <a:ea typeface="+mj-ea"/>
                <a:cs typeface="+mj-cs"/>
              </a:rPr>
              <a:t> </a:t>
            </a:r>
            <a:r>
              <a:rPr lang="de-DE" altLang="de-DE" b="1" dirty="0" err="1">
                <a:latin typeface="+mj-lt"/>
                <a:ea typeface="+mj-ea"/>
                <a:cs typeface="+mj-cs"/>
              </a:rPr>
              <a:t>resultaten</a:t>
            </a:r>
            <a:endParaRPr lang="de-DE" altLang="de-DE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31FC9389-22D2-4456-899C-3F472805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3296"/>
            <a:ext cx="6942981" cy="403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0" hangingPunct="0">
              <a:spcBef>
                <a:spcPct val="20000"/>
              </a:spcBef>
              <a:buClr>
                <a:srgbClr val="DA5864"/>
              </a:buClr>
            </a:pPr>
            <a:r>
              <a:rPr lang="de-DE" altLang="de-DE" sz="1000" b="0" i="1" dirty="0">
                <a:latin typeface="+mn-lt"/>
              </a:rPr>
              <a:t>Wheeler D et al. A </a:t>
            </a:r>
            <a:r>
              <a:rPr lang="de-DE" altLang="de-DE" sz="1000" b="0" i="1" dirty="0" err="1">
                <a:latin typeface="+mn-lt"/>
              </a:rPr>
              <a:t>prespecified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analysis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of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the</a:t>
            </a:r>
            <a:r>
              <a:rPr lang="de-DE" altLang="de-DE" sz="1000" b="0" i="1" dirty="0">
                <a:latin typeface="+mn-lt"/>
              </a:rPr>
              <a:t> DAPA-CKD </a:t>
            </a:r>
            <a:r>
              <a:rPr lang="de-DE" altLang="de-DE" sz="1000" b="0" i="1" dirty="0" err="1">
                <a:latin typeface="+mn-lt"/>
              </a:rPr>
              <a:t>trial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demonstrates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the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effects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of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dapaglifozin</a:t>
            </a:r>
            <a:r>
              <a:rPr lang="de-DE" altLang="de-DE" sz="1000" b="0" i="1" dirty="0">
                <a:latin typeface="+mn-lt"/>
              </a:rPr>
              <a:t> on </a:t>
            </a:r>
            <a:r>
              <a:rPr lang="de-DE" altLang="de-DE" sz="1000" b="0" i="1" dirty="0" err="1">
                <a:latin typeface="+mn-lt"/>
              </a:rPr>
              <a:t>major</a:t>
            </a:r>
            <a:r>
              <a:rPr lang="de-DE" altLang="de-DE" sz="1000" b="0" i="1" dirty="0">
                <a:latin typeface="+mn-lt"/>
              </a:rPr>
              <a:t> adverse </a:t>
            </a:r>
            <a:r>
              <a:rPr lang="de-DE" altLang="de-DE" sz="1000" b="0" i="1" dirty="0" err="1">
                <a:latin typeface="+mn-lt"/>
              </a:rPr>
              <a:t>kidney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events</a:t>
            </a:r>
            <a:r>
              <a:rPr lang="de-DE" altLang="de-DE" sz="1000" b="0" i="1" dirty="0">
                <a:latin typeface="+mn-lt"/>
              </a:rPr>
              <a:t> in </a:t>
            </a:r>
            <a:r>
              <a:rPr lang="de-DE" altLang="de-DE" sz="1000" b="0" i="1" dirty="0" err="1">
                <a:latin typeface="+mn-lt"/>
              </a:rPr>
              <a:t>patients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with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IgA</a:t>
            </a:r>
            <a:r>
              <a:rPr lang="de-DE" altLang="de-DE" sz="1000" b="0" i="1" dirty="0">
                <a:latin typeface="+mn-lt"/>
              </a:rPr>
              <a:t> </a:t>
            </a:r>
            <a:r>
              <a:rPr lang="de-DE" altLang="de-DE" sz="1000" b="0" i="1" dirty="0" err="1">
                <a:latin typeface="+mn-lt"/>
              </a:rPr>
              <a:t>nephropathy</a:t>
            </a:r>
            <a:r>
              <a:rPr lang="de-DE" altLang="de-DE" sz="1000" b="0" i="1" dirty="0">
                <a:latin typeface="+mn-lt"/>
              </a:rPr>
              <a:t>. Kidney Int 2021; 100:215-224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F0CFD11-CA5B-415C-9C3E-D1BBEF00E217}"/>
              </a:ext>
            </a:extLst>
          </p:cNvPr>
          <p:cNvSpPr txBox="1"/>
          <p:nvPr/>
        </p:nvSpPr>
        <p:spPr>
          <a:xfrm>
            <a:off x="755576" y="1700808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De </a:t>
            </a:r>
            <a:r>
              <a:rPr lang="nl-NL" dirty="0" err="1"/>
              <a:t>patienten</a:t>
            </a:r>
            <a:r>
              <a:rPr lang="nl-NL" dirty="0"/>
              <a:t> hebben waarschijnlijk geen actieve </a:t>
            </a:r>
            <a:r>
              <a:rPr lang="nl-NL" dirty="0" err="1"/>
              <a:t>IgA</a:t>
            </a:r>
            <a:r>
              <a:rPr lang="nl-NL" dirty="0"/>
              <a:t> nefropathie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Het is niet zeker of effect vooral bepaald wordt door de afname van de bloeddruk en de </a:t>
            </a:r>
            <a:r>
              <a:rPr lang="nl-NL" dirty="0" err="1"/>
              <a:t>proteinurie</a:t>
            </a: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r>
              <a:rPr lang="nl-NL" dirty="0"/>
              <a:t>Dus: aanwinst voor sommige </a:t>
            </a:r>
            <a:r>
              <a:rPr lang="nl-NL" dirty="0" err="1"/>
              <a:t>patienten</a:t>
            </a:r>
            <a:r>
              <a:rPr lang="nl-NL" dirty="0"/>
              <a:t> met eiwitverlies, maar geen echte behandeling voor </a:t>
            </a:r>
            <a:r>
              <a:rPr lang="nl-NL" dirty="0" err="1"/>
              <a:t>IgA</a:t>
            </a:r>
            <a:r>
              <a:rPr lang="nl-NL" dirty="0"/>
              <a:t> nefropathie</a:t>
            </a:r>
          </a:p>
        </p:txBody>
      </p:sp>
    </p:spTree>
    <p:extLst>
      <p:ext uri="{BB962C8B-B14F-4D97-AF65-F5344CB8AC3E}">
        <p14:creationId xmlns:p14="http://schemas.microsoft.com/office/powerpoint/2010/main" val="12804473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2AA6050-BBD7-4D07-94C4-71F4BFD2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7C63AB-21D6-4001-BA71-D62E5DE4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IgAN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AECAA78-DC4F-4A76-8F90-96078BE37710}"/>
              </a:ext>
            </a:extLst>
          </p:cNvPr>
          <p:cNvSpPr txBox="1"/>
          <p:nvPr/>
        </p:nvSpPr>
        <p:spPr>
          <a:xfrm>
            <a:off x="3851920" y="184482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377343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727" y="762000"/>
            <a:ext cx="6477000" cy="4840941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31"/>
            <a:ext cx="8509000" cy="298303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>
                <a:solidFill>
                  <a:schemeClr val="tx2"/>
                </a:solidFill>
              </a:rPr>
              <a:t>IgA </a:t>
            </a:r>
            <a:r>
              <a:rPr lang="en-US" sz="1400" b="1" dirty="0" err="1">
                <a:solidFill>
                  <a:schemeClr val="tx2"/>
                </a:solidFill>
              </a:rPr>
              <a:t>nefropathie</a:t>
            </a:r>
            <a:r>
              <a:rPr lang="en-US" sz="1400" b="1" dirty="0">
                <a:solidFill>
                  <a:schemeClr val="tx2"/>
                </a:solidFill>
              </a:rPr>
              <a:t> in de </a:t>
            </a:r>
            <a:r>
              <a:rPr lang="en-US" sz="1400" b="1" dirty="0" err="1">
                <a:solidFill>
                  <a:schemeClr val="tx2"/>
                </a:solidFill>
              </a:rPr>
              <a:t>wereld</a:t>
            </a:r>
            <a:r>
              <a:rPr lang="en-US" sz="1400" b="1" dirty="0">
                <a:solidFill>
                  <a:schemeClr val="tx2"/>
                </a:solidFill>
              </a:rPr>
              <a:t>: </a:t>
            </a:r>
            <a:r>
              <a:rPr lang="en-US" sz="1400" b="1" dirty="0" err="1">
                <a:solidFill>
                  <a:schemeClr val="tx2"/>
                </a:solidFill>
              </a:rPr>
              <a:t>groen</a:t>
            </a:r>
            <a:r>
              <a:rPr lang="en-US" sz="1400" b="1" dirty="0">
                <a:solidFill>
                  <a:schemeClr val="tx2"/>
                </a:solidFill>
              </a:rPr>
              <a:t> = minder; rood = </a:t>
            </a:r>
            <a:r>
              <a:rPr lang="en-US" sz="1400" b="1" dirty="0" err="1">
                <a:solidFill>
                  <a:schemeClr val="tx2"/>
                </a:solidFill>
              </a:rPr>
              <a:t>meer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20"/>
            <a:ext cx="8347364" cy="7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9" tIns="41020" rIns="82039" bIns="4102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Kiryluk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 K, Li Y,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Sanna-Cherchi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 S,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Rohanizadegan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 M, et al. (2012) Geographic Differences in Genetic Susceptibility to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IgA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 Nephropathy: GWAS Replication Study and Geospatial Risk Analysis.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</a:rPr>
              <a:t>PLoS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 Genet 8(6): e1002765. doi:10.1371/journal.pgen.1002765</a:t>
            </a:r>
          </a:p>
          <a:p>
            <a:r>
              <a:rPr lang="en-US" sz="1100" dirty="0">
                <a:solidFill>
                  <a:srgbClr val="000000"/>
                </a:solidFill>
                <a:latin typeface="Arial" pitchFamily="34" charset="0"/>
                <a:hlinkClick r:id="rId3"/>
              </a:rPr>
              <a:t>http://www.plosgenetics.org/article/info:doi/10.1371/journal.pgen.1002765</a:t>
            </a:r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547" y="6342530"/>
            <a:ext cx="3740727" cy="459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1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jdelijke aanduiding voor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NL"/>
              <a:t>2021</a:t>
            </a:r>
            <a:endParaRPr lang="en-GB"/>
          </a:p>
        </p:txBody>
      </p:sp>
      <p:sp>
        <p:nvSpPr>
          <p:cNvPr id="1028" name="Tijdelijke aanduiding voor voettekst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IgAN</a:t>
            </a:r>
          </a:p>
        </p:txBody>
      </p:sp>
      <p:graphicFrame>
        <p:nvGraphicFramePr>
          <p:cNvPr id="1026" name="Object 1026"/>
          <p:cNvGraphicFramePr>
            <a:graphicFrameLocks noChangeAspect="1"/>
          </p:cNvGraphicFramePr>
          <p:nvPr/>
        </p:nvGraphicFramePr>
        <p:xfrm>
          <a:off x="838200" y="1143001"/>
          <a:ext cx="784860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3" imgW="5388840" imgH="3172680" progId="Excel.Sheet.8">
                  <p:embed/>
                </p:oleObj>
              </mc:Choice>
              <mc:Fallback>
                <p:oleObj name="Chart" r:id="rId3" imgW="5388840" imgH="3172680" progId="Excel.Sheet.8">
                  <p:embed/>
                  <p:pic>
                    <p:nvPicPr>
                      <p:cNvPr id="1026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1"/>
                        <a:ext cx="7848600" cy="462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027"/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r>
              <a:rPr lang="nl-NL" b="1" dirty="0" err="1">
                <a:latin typeface="Arial" charset="0"/>
              </a:rPr>
              <a:t>IgA</a:t>
            </a:r>
            <a:r>
              <a:rPr lang="nl-NL" b="1" dirty="0">
                <a:latin typeface="Arial" charset="0"/>
              </a:rPr>
              <a:t> nefropathie in Europa</a:t>
            </a:r>
          </a:p>
        </p:txBody>
      </p:sp>
      <p:sp>
        <p:nvSpPr>
          <p:cNvPr id="1030" name="Text Box 1028"/>
          <p:cNvSpPr txBox="1">
            <a:spLocks noChangeArrowheads="1"/>
          </p:cNvSpPr>
          <p:nvPr/>
        </p:nvSpPr>
        <p:spPr bwMode="auto">
          <a:xfrm>
            <a:off x="6553200" y="57912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200" dirty="0">
                <a:latin typeface="Arial" charset="0"/>
              </a:rPr>
              <a:t>Deegens et al 2006</a:t>
            </a:r>
            <a:endParaRPr lang="en-GB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3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NL"/>
              <a:t>2021</a:t>
            </a:r>
            <a:endParaRPr lang="en-GB"/>
          </a:p>
        </p:txBody>
      </p:sp>
      <p:sp>
        <p:nvSpPr>
          <p:cNvPr id="8195" name="Tijdelijke aanduiding voor voettekst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IgAN</a:t>
            </a:r>
          </a:p>
        </p:txBody>
      </p:sp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533400" y="1341438"/>
            <a:ext cx="8061325" cy="3992562"/>
            <a:chOff x="496" y="1304"/>
            <a:chExt cx="5078" cy="2515"/>
          </a:xfrm>
        </p:grpSpPr>
        <p:sp>
          <p:nvSpPr>
            <p:cNvPr id="8199" name="Rectangle 3"/>
            <p:cNvSpPr>
              <a:spLocks noChangeArrowheads="1"/>
            </p:cNvSpPr>
            <p:nvPr/>
          </p:nvSpPr>
          <p:spPr bwMode="auto">
            <a:xfrm>
              <a:off x="496" y="1304"/>
              <a:ext cx="5078" cy="251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00" name="Rectangle 4"/>
            <p:cNvSpPr>
              <a:spLocks noChangeArrowheads="1"/>
            </p:cNvSpPr>
            <p:nvPr/>
          </p:nvSpPr>
          <p:spPr bwMode="auto">
            <a:xfrm>
              <a:off x="1241" y="1565"/>
              <a:ext cx="4246" cy="18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8201" name="Group 5"/>
            <p:cNvGrpSpPr>
              <a:grpSpLocks/>
            </p:cNvGrpSpPr>
            <p:nvPr/>
          </p:nvGrpSpPr>
          <p:grpSpPr bwMode="auto">
            <a:xfrm>
              <a:off x="1415" y="1972"/>
              <a:ext cx="252" cy="1412"/>
              <a:chOff x="1415" y="1972"/>
              <a:chExt cx="252" cy="1412"/>
            </a:xfrm>
          </p:grpSpPr>
          <p:sp>
            <p:nvSpPr>
              <p:cNvPr id="8398" name="Rectangle 6"/>
              <p:cNvSpPr>
                <a:spLocks noChangeArrowheads="1"/>
              </p:cNvSpPr>
              <p:nvPr/>
            </p:nvSpPr>
            <p:spPr bwMode="auto">
              <a:xfrm>
                <a:off x="1415" y="1972"/>
                <a:ext cx="10" cy="1412"/>
              </a:xfrm>
              <a:prstGeom prst="rect">
                <a:avLst/>
              </a:prstGeom>
              <a:solidFill>
                <a:srgbClr val="7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9" name="Rectangle 7"/>
              <p:cNvSpPr>
                <a:spLocks noChangeArrowheads="1"/>
              </p:cNvSpPr>
              <p:nvPr/>
            </p:nvSpPr>
            <p:spPr bwMode="auto">
              <a:xfrm>
                <a:off x="1425" y="1972"/>
                <a:ext cx="10" cy="1412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0" name="Rectangle 8"/>
              <p:cNvSpPr>
                <a:spLocks noChangeArrowheads="1"/>
              </p:cNvSpPr>
              <p:nvPr/>
            </p:nvSpPr>
            <p:spPr bwMode="auto">
              <a:xfrm>
                <a:off x="1435" y="1972"/>
                <a:ext cx="9" cy="1412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1" name="Rectangle 9"/>
              <p:cNvSpPr>
                <a:spLocks noChangeArrowheads="1"/>
              </p:cNvSpPr>
              <p:nvPr/>
            </p:nvSpPr>
            <p:spPr bwMode="auto">
              <a:xfrm>
                <a:off x="1444" y="1972"/>
                <a:ext cx="10" cy="1412"/>
              </a:xfrm>
              <a:prstGeom prst="rect">
                <a:avLst/>
              </a:prstGeom>
              <a:solidFill>
                <a:srgbClr val="9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2" name="Rectangle 10"/>
              <p:cNvSpPr>
                <a:spLocks noChangeArrowheads="1"/>
              </p:cNvSpPr>
              <p:nvPr/>
            </p:nvSpPr>
            <p:spPr bwMode="auto">
              <a:xfrm>
                <a:off x="1454" y="1972"/>
                <a:ext cx="10" cy="1412"/>
              </a:xfrm>
              <a:prstGeom prst="rect">
                <a:avLst/>
              </a:prstGeom>
              <a:solidFill>
                <a:srgbClr val="A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3" name="Rectangle 11"/>
              <p:cNvSpPr>
                <a:spLocks noChangeArrowheads="1"/>
              </p:cNvSpPr>
              <p:nvPr/>
            </p:nvSpPr>
            <p:spPr bwMode="auto">
              <a:xfrm>
                <a:off x="1464" y="1972"/>
                <a:ext cx="9" cy="1412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4" name="Rectangle 12"/>
              <p:cNvSpPr>
                <a:spLocks noChangeArrowheads="1"/>
              </p:cNvSpPr>
              <p:nvPr/>
            </p:nvSpPr>
            <p:spPr bwMode="auto">
              <a:xfrm>
                <a:off x="1473" y="1972"/>
                <a:ext cx="10" cy="1412"/>
              </a:xfrm>
              <a:prstGeom prst="rect">
                <a:avLst/>
              </a:prstGeom>
              <a:solidFill>
                <a:srgbClr val="C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5" name="Rectangle 13"/>
              <p:cNvSpPr>
                <a:spLocks noChangeArrowheads="1"/>
              </p:cNvSpPr>
              <p:nvPr/>
            </p:nvSpPr>
            <p:spPr bwMode="auto">
              <a:xfrm>
                <a:off x="1483" y="1972"/>
                <a:ext cx="10" cy="1412"/>
              </a:xfrm>
              <a:prstGeom prst="rect">
                <a:avLst/>
              </a:prstGeom>
              <a:solidFill>
                <a:srgbClr val="D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6" name="Rectangle 14"/>
              <p:cNvSpPr>
                <a:spLocks noChangeArrowheads="1"/>
              </p:cNvSpPr>
              <p:nvPr/>
            </p:nvSpPr>
            <p:spPr bwMode="auto">
              <a:xfrm>
                <a:off x="1493" y="1972"/>
                <a:ext cx="9" cy="1412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7" name="Rectangle 15"/>
              <p:cNvSpPr>
                <a:spLocks noChangeArrowheads="1"/>
              </p:cNvSpPr>
              <p:nvPr/>
            </p:nvSpPr>
            <p:spPr bwMode="auto">
              <a:xfrm>
                <a:off x="1502" y="1972"/>
                <a:ext cx="10" cy="1412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8" name="Rectangle 16"/>
              <p:cNvSpPr>
                <a:spLocks noChangeArrowheads="1"/>
              </p:cNvSpPr>
              <p:nvPr/>
            </p:nvSpPr>
            <p:spPr bwMode="auto">
              <a:xfrm>
                <a:off x="1512" y="1972"/>
                <a:ext cx="10" cy="1412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9" name="Rectangle 17"/>
              <p:cNvSpPr>
                <a:spLocks noChangeArrowheads="1"/>
              </p:cNvSpPr>
              <p:nvPr/>
            </p:nvSpPr>
            <p:spPr bwMode="auto">
              <a:xfrm>
                <a:off x="1522" y="1972"/>
                <a:ext cx="9" cy="1412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0" name="Rectangle 18"/>
              <p:cNvSpPr>
                <a:spLocks noChangeArrowheads="1"/>
              </p:cNvSpPr>
              <p:nvPr/>
            </p:nvSpPr>
            <p:spPr bwMode="auto">
              <a:xfrm>
                <a:off x="1531" y="1972"/>
                <a:ext cx="10" cy="141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1" name="Rectangle 19"/>
              <p:cNvSpPr>
                <a:spLocks noChangeArrowheads="1"/>
              </p:cNvSpPr>
              <p:nvPr/>
            </p:nvSpPr>
            <p:spPr bwMode="auto">
              <a:xfrm>
                <a:off x="1541" y="1972"/>
                <a:ext cx="10" cy="141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2" name="Rectangle 20"/>
              <p:cNvSpPr>
                <a:spLocks noChangeArrowheads="1"/>
              </p:cNvSpPr>
              <p:nvPr/>
            </p:nvSpPr>
            <p:spPr bwMode="auto">
              <a:xfrm>
                <a:off x="1551" y="1972"/>
                <a:ext cx="9" cy="1412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3" name="Rectangle 21"/>
              <p:cNvSpPr>
                <a:spLocks noChangeArrowheads="1"/>
              </p:cNvSpPr>
              <p:nvPr/>
            </p:nvSpPr>
            <p:spPr bwMode="auto">
              <a:xfrm>
                <a:off x="1560" y="1972"/>
                <a:ext cx="10" cy="1412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4" name="Rectangle 22"/>
              <p:cNvSpPr>
                <a:spLocks noChangeArrowheads="1"/>
              </p:cNvSpPr>
              <p:nvPr/>
            </p:nvSpPr>
            <p:spPr bwMode="auto">
              <a:xfrm>
                <a:off x="1570" y="1972"/>
                <a:ext cx="10" cy="1412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5" name="Rectangle 23"/>
              <p:cNvSpPr>
                <a:spLocks noChangeArrowheads="1"/>
              </p:cNvSpPr>
              <p:nvPr/>
            </p:nvSpPr>
            <p:spPr bwMode="auto">
              <a:xfrm>
                <a:off x="1580" y="1972"/>
                <a:ext cx="9" cy="1412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6" name="Rectangle 24"/>
              <p:cNvSpPr>
                <a:spLocks noChangeArrowheads="1"/>
              </p:cNvSpPr>
              <p:nvPr/>
            </p:nvSpPr>
            <p:spPr bwMode="auto">
              <a:xfrm>
                <a:off x="1589" y="1972"/>
                <a:ext cx="10" cy="1412"/>
              </a:xfrm>
              <a:prstGeom prst="rect">
                <a:avLst/>
              </a:prstGeom>
              <a:solidFill>
                <a:srgbClr val="D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7" name="Rectangle 25"/>
              <p:cNvSpPr>
                <a:spLocks noChangeArrowheads="1"/>
              </p:cNvSpPr>
              <p:nvPr/>
            </p:nvSpPr>
            <p:spPr bwMode="auto">
              <a:xfrm>
                <a:off x="1599" y="1972"/>
                <a:ext cx="10" cy="1412"/>
              </a:xfrm>
              <a:prstGeom prst="rect">
                <a:avLst/>
              </a:prstGeom>
              <a:solidFill>
                <a:srgbClr val="C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8" name="Rectangle 26"/>
              <p:cNvSpPr>
                <a:spLocks noChangeArrowheads="1"/>
              </p:cNvSpPr>
              <p:nvPr/>
            </p:nvSpPr>
            <p:spPr bwMode="auto">
              <a:xfrm>
                <a:off x="1609" y="1972"/>
                <a:ext cx="9" cy="1412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9" name="Rectangle 27"/>
              <p:cNvSpPr>
                <a:spLocks noChangeArrowheads="1"/>
              </p:cNvSpPr>
              <p:nvPr/>
            </p:nvSpPr>
            <p:spPr bwMode="auto">
              <a:xfrm>
                <a:off x="1618" y="1972"/>
                <a:ext cx="10" cy="1412"/>
              </a:xfrm>
              <a:prstGeom prst="rect">
                <a:avLst/>
              </a:prstGeom>
              <a:solidFill>
                <a:srgbClr val="A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20" name="Rectangle 28"/>
              <p:cNvSpPr>
                <a:spLocks noChangeArrowheads="1"/>
              </p:cNvSpPr>
              <p:nvPr/>
            </p:nvSpPr>
            <p:spPr bwMode="auto">
              <a:xfrm>
                <a:off x="1628" y="1972"/>
                <a:ext cx="10" cy="1412"/>
              </a:xfrm>
              <a:prstGeom prst="rect">
                <a:avLst/>
              </a:prstGeom>
              <a:solidFill>
                <a:srgbClr val="9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21" name="Rectangle 29"/>
              <p:cNvSpPr>
                <a:spLocks noChangeArrowheads="1"/>
              </p:cNvSpPr>
              <p:nvPr/>
            </p:nvSpPr>
            <p:spPr bwMode="auto">
              <a:xfrm>
                <a:off x="1638" y="1972"/>
                <a:ext cx="9" cy="1412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22" name="Rectangle 30"/>
              <p:cNvSpPr>
                <a:spLocks noChangeArrowheads="1"/>
              </p:cNvSpPr>
              <p:nvPr/>
            </p:nvSpPr>
            <p:spPr bwMode="auto">
              <a:xfrm>
                <a:off x="1647" y="1972"/>
                <a:ext cx="10" cy="1412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23" name="Rectangle 31"/>
              <p:cNvSpPr>
                <a:spLocks noChangeArrowheads="1"/>
              </p:cNvSpPr>
              <p:nvPr/>
            </p:nvSpPr>
            <p:spPr bwMode="auto">
              <a:xfrm>
                <a:off x="1657" y="1972"/>
                <a:ext cx="10" cy="1412"/>
              </a:xfrm>
              <a:prstGeom prst="rect">
                <a:avLst/>
              </a:prstGeom>
              <a:solidFill>
                <a:srgbClr val="7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8202" name="Rectangle 32"/>
            <p:cNvSpPr>
              <a:spLocks noChangeArrowheads="1"/>
            </p:cNvSpPr>
            <p:nvPr/>
          </p:nvSpPr>
          <p:spPr bwMode="auto">
            <a:xfrm>
              <a:off x="1415" y="1972"/>
              <a:ext cx="252" cy="141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8203" name="Group 33"/>
            <p:cNvGrpSpPr>
              <a:grpSpLocks/>
            </p:cNvGrpSpPr>
            <p:nvPr/>
          </p:nvGrpSpPr>
          <p:grpSpPr bwMode="auto">
            <a:xfrm>
              <a:off x="2024" y="2929"/>
              <a:ext cx="242" cy="455"/>
              <a:chOff x="2024" y="2929"/>
              <a:chExt cx="242" cy="455"/>
            </a:xfrm>
          </p:grpSpPr>
          <p:sp>
            <p:nvSpPr>
              <p:cNvPr id="8373" name="Rectangle 34"/>
              <p:cNvSpPr>
                <a:spLocks noChangeArrowheads="1"/>
              </p:cNvSpPr>
              <p:nvPr/>
            </p:nvSpPr>
            <p:spPr bwMode="auto">
              <a:xfrm>
                <a:off x="2024" y="2929"/>
                <a:ext cx="10" cy="455"/>
              </a:xfrm>
              <a:prstGeom prst="rect">
                <a:avLst/>
              </a:prstGeom>
              <a:solidFill>
                <a:srgbClr val="7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4" name="Rectangle 35"/>
              <p:cNvSpPr>
                <a:spLocks noChangeArrowheads="1"/>
              </p:cNvSpPr>
              <p:nvPr/>
            </p:nvSpPr>
            <p:spPr bwMode="auto">
              <a:xfrm>
                <a:off x="2034" y="2929"/>
                <a:ext cx="10" cy="455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5" name="Rectangle 36"/>
              <p:cNvSpPr>
                <a:spLocks noChangeArrowheads="1"/>
              </p:cNvSpPr>
              <p:nvPr/>
            </p:nvSpPr>
            <p:spPr bwMode="auto">
              <a:xfrm>
                <a:off x="2044" y="2929"/>
                <a:ext cx="9" cy="455"/>
              </a:xfrm>
              <a:prstGeom prst="rect">
                <a:avLst/>
              </a:prstGeom>
              <a:solidFill>
                <a:srgbClr val="8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6" name="Rectangle 37"/>
              <p:cNvSpPr>
                <a:spLocks noChangeArrowheads="1"/>
              </p:cNvSpPr>
              <p:nvPr/>
            </p:nvSpPr>
            <p:spPr bwMode="auto">
              <a:xfrm>
                <a:off x="2053" y="2929"/>
                <a:ext cx="10" cy="455"/>
              </a:xfrm>
              <a:prstGeom prst="rect">
                <a:avLst/>
              </a:prstGeom>
              <a:solidFill>
                <a:srgbClr val="9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7" name="Rectangle 38"/>
              <p:cNvSpPr>
                <a:spLocks noChangeArrowheads="1"/>
              </p:cNvSpPr>
              <p:nvPr/>
            </p:nvSpPr>
            <p:spPr bwMode="auto">
              <a:xfrm>
                <a:off x="2063" y="2929"/>
                <a:ext cx="10" cy="455"/>
              </a:xfrm>
              <a:prstGeom prst="rect">
                <a:avLst/>
              </a:prstGeom>
              <a:solidFill>
                <a:srgbClr val="A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8" name="Rectangle 39"/>
              <p:cNvSpPr>
                <a:spLocks noChangeArrowheads="1"/>
              </p:cNvSpPr>
              <p:nvPr/>
            </p:nvSpPr>
            <p:spPr bwMode="auto">
              <a:xfrm>
                <a:off x="2073" y="2929"/>
                <a:ext cx="10" cy="455"/>
              </a:xfrm>
              <a:prstGeom prst="rect">
                <a:avLst/>
              </a:prstGeom>
              <a:solidFill>
                <a:srgbClr val="B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9" name="Rectangle 40"/>
              <p:cNvSpPr>
                <a:spLocks noChangeArrowheads="1"/>
              </p:cNvSpPr>
              <p:nvPr/>
            </p:nvSpPr>
            <p:spPr bwMode="auto">
              <a:xfrm>
                <a:off x="2083" y="2929"/>
                <a:ext cx="9" cy="455"/>
              </a:xfrm>
              <a:prstGeom prst="rect">
                <a:avLst/>
              </a:prstGeom>
              <a:solidFill>
                <a:srgbClr val="C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0" name="Rectangle 41"/>
              <p:cNvSpPr>
                <a:spLocks noChangeArrowheads="1"/>
              </p:cNvSpPr>
              <p:nvPr/>
            </p:nvSpPr>
            <p:spPr bwMode="auto">
              <a:xfrm>
                <a:off x="2092" y="2929"/>
                <a:ext cx="10" cy="455"/>
              </a:xfrm>
              <a:prstGeom prst="rect">
                <a:avLst/>
              </a:prstGeom>
              <a:solidFill>
                <a:srgbClr val="D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1" name="Rectangle 42"/>
              <p:cNvSpPr>
                <a:spLocks noChangeArrowheads="1"/>
              </p:cNvSpPr>
              <p:nvPr/>
            </p:nvSpPr>
            <p:spPr bwMode="auto">
              <a:xfrm>
                <a:off x="2102" y="2929"/>
                <a:ext cx="10" cy="455"/>
              </a:xfrm>
              <a:prstGeom prst="rect">
                <a:avLst/>
              </a:prstGeom>
              <a:solidFill>
                <a:srgbClr val="E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2" name="Rectangle 43"/>
              <p:cNvSpPr>
                <a:spLocks noChangeArrowheads="1"/>
              </p:cNvSpPr>
              <p:nvPr/>
            </p:nvSpPr>
            <p:spPr bwMode="auto">
              <a:xfrm>
                <a:off x="2112" y="2929"/>
                <a:ext cx="9" cy="455"/>
              </a:xfrm>
              <a:prstGeom prst="rect">
                <a:avLst/>
              </a:prstGeom>
              <a:solidFill>
                <a:srgbClr val="F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3" name="Rectangle 44"/>
              <p:cNvSpPr>
                <a:spLocks noChangeArrowheads="1"/>
              </p:cNvSpPr>
              <p:nvPr/>
            </p:nvSpPr>
            <p:spPr bwMode="auto">
              <a:xfrm>
                <a:off x="2121" y="2929"/>
                <a:ext cx="10" cy="455"/>
              </a:xfrm>
              <a:prstGeom prst="rect">
                <a:avLst/>
              </a:prstGeom>
              <a:solidFill>
                <a:srgbClr val="F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4" name="Rectangle 45"/>
              <p:cNvSpPr>
                <a:spLocks noChangeArrowheads="1"/>
              </p:cNvSpPr>
              <p:nvPr/>
            </p:nvSpPr>
            <p:spPr bwMode="auto">
              <a:xfrm>
                <a:off x="2131" y="2929"/>
                <a:ext cx="10" cy="455"/>
              </a:xfrm>
              <a:prstGeom prst="rect">
                <a:avLst/>
              </a:prstGeom>
              <a:solidFill>
                <a:srgbClr val="F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5" name="Rectangle 46"/>
              <p:cNvSpPr>
                <a:spLocks noChangeArrowheads="1"/>
              </p:cNvSpPr>
              <p:nvPr/>
            </p:nvSpPr>
            <p:spPr bwMode="auto">
              <a:xfrm>
                <a:off x="2141" y="2929"/>
                <a:ext cx="9" cy="45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6" name="Rectangle 47"/>
              <p:cNvSpPr>
                <a:spLocks noChangeArrowheads="1"/>
              </p:cNvSpPr>
              <p:nvPr/>
            </p:nvSpPr>
            <p:spPr bwMode="auto">
              <a:xfrm>
                <a:off x="2150" y="2929"/>
                <a:ext cx="10" cy="45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7" name="Rectangle 48"/>
              <p:cNvSpPr>
                <a:spLocks noChangeArrowheads="1"/>
              </p:cNvSpPr>
              <p:nvPr/>
            </p:nvSpPr>
            <p:spPr bwMode="auto">
              <a:xfrm>
                <a:off x="2160" y="2929"/>
                <a:ext cx="10" cy="455"/>
              </a:xfrm>
              <a:prstGeom prst="rect">
                <a:avLst/>
              </a:prstGeom>
              <a:solidFill>
                <a:srgbClr val="F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8" name="Rectangle 49"/>
              <p:cNvSpPr>
                <a:spLocks noChangeArrowheads="1"/>
              </p:cNvSpPr>
              <p:nvPr/>
            </p:nvSpPr>
            <p:spPr bwMode="auto">
              <a:xfrm>
                <a:off x="2170" y="2929"/>
                <a:ext cx="9" cy="455"/>
              </a:xfrm>
              <a:prstGeom prst="rect">
                <a:avLst/>
              </a:prstGeom>
              <a:solidFill>
                <a:srgbClr val="F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9" name="Rectangle 50"/>
              <p:cNvSpPr>
                <a:spLocks noChangeArrowheads="1"/>
              </p:cNvSpPr>
              <p:nvPr/>
            </p:nvSpPr>
            <p:spPr bwMode="auto">
              <a:xfrm>
                <a:off x="2179" y="2929"/>
                <a:ext cx="10" cy="455"/>
              </a:xfrm>
              <a:prstGeom prst="rect">
                <a:avLst/>
              </a:prstGeom>
              <a:solidFill>
                <a:srgbClr val="E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0" name="Rectangle 51"/>
              <p:cNvSpPr>
                <a:spLocks noChangeArrowheads="1"/>
              </p:cNvSpPr>
              <p:nvPr/>
            </p:nvSpPr>
            <p:spPr bwMode="auto">
              <a:xfrm>
                <a:off x="2189" y="2929"/>
                <a:ext cx="10" cy="455"/>
              </a:xfrm>
              <a:prstGeom prst="rect">
                <a:avLst/>
              </a:prstGeom>
              <a:solidFill>
                <a:srgbClr val="D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1" name="Rectangle 52"/>
              <p:cNvSpPr>
                <a:spLocks noChangeArrowheads="1"/>
              </p:cNvSpPr>
              <p:nvPr/>
            </p:nvSpPr>
            <p:spPr bwMode="auto">
              <a:xfrm>
                <a:off x="2199" y="2929"/>
                <a:ext cx="9" cy="455"/>
              </a:xfrm>
              <a:prstGeom prst="rect">
                <a:avLst/>
              </a:prstGeom>
              <a:solidFill>
                <a:srgbClr val="C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2" name="Rectangle 53"/>
              <p:cNvSpPr>
                <a:spLocks noChangeArrowheads="1"/>
              </p:cNvSpPr>
              <p:nvPr/>
            </p:nvSpPr>
            <p:spPr bwMode="auto">
              <a:xfrm>
                <a:off x="2208" y="2929"/>
                <a:ext cx="10" cy="455"/>
              </a:xfrm>
              <a:prstGeom prst="rect">
                <a:avLst/>
              </a:prstGeom>
              <a:solidFill>
                <a:srgbClr val="B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3" name="Rectangle 54"/>
              <p:cNvSpPr>
                <a:spLocks noChangeArrowheads="1"/>
              </p:cNvSpPr>
              <p:nvPr/>
            </p:nvSpPr>
            <p:spPr bwMode="auto">
              <a:xfrm>
                <a:off x="2218" y="2929"/>
                <a:ext cx="10" cy="455"/>
              </a:xfrm>
              <a:prstGeom prst="rect">
                <a:avLst/>
              </a:prstGeom>
              <a:solidFill>
                <a:srgbClr val="A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4" name="Rectangle 55"/>
              <p:cNvSpPr>
                <a:spLocks noChangeArrowheads="1"/>
              </p:cNvSpPr>
              <p:nvPr/>
            </p:nvSpPr>
            <p:spPr bwMode="auto">
              <a:xfrm>
                <a:off x="2228" y="2929"/>
                <a:ext cx="9" cy="455"/>
              </a:xfrm>
              <a:prstGeom prst="rect">
                <a:avLst/>
              </a:prstGeom>
              <a:solidFill>
                <a:srgbClr val="9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5" name="Rectangle 56"/>
              <p:cNvSpPr>
                <a:spLocks noChangeArrowheads="1"/>
              </p:cNvSpPr>
              <p:nvPr/>
            </p:nvSpPr>
            <p:spPr bwMode="auto">
              <a:xfrm>
                <a:off x="2237" y="2929"/>
                <a:ext cx="10" cy="455"/>
              </a:xfrm>
              <a:prstGeom prst="rect">
                <a:avLst/>
              </a:prstGeom>
              <a:solidFill>
                <a:srgbClr val="8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6" name="Rectangle 57"/>
              <p:cNvSpPr>
                <a:spLocks noChangeArrowheads="1"/>
              </p:cNvSpPr>
              <p:nvPr/>
            </p:nvSpPr>
            <p:spPr bwMode="auto">
              <a:xfrm>
                <a:off x="2247" y="2929"/>
                <a:ext cx="10" cy="455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7" name="Rectangle 58"/>
              <p:cNvSpPr>
                <a:spLocks noChangeArrowheads="1"/>
              </p:cNvSpPr>
              <p:nvPr/>
            </p:nvSpPr>
            <p:spPr bwMode="auto">
              <a:xfrm>
                <a:off x="2257" y="2929"/>
                <a:ext cx="9" cy="455"/>
              </a:xfrm>
              <a:prstGeom prst="rect">
                <a:avLst/>
              </a:prstGeom>
              <a:solidFill>
                <a:srgbClr val="7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8204" name="Rectangle 59"/>
            <p:cNvSpPr>
              <a:spLocks noChangeArrowheads="1"/>
            </p:cNvSpPr>
            <p:nvPr/>
          </p:nvSpPr>
          <p:spPr bwMode="auto">
            <a:xfrm>
              <a:off x="2024" y="2929"/>
              <a:ext cx="242" cy="4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8205" name="Group 60"/>
            <p:cNvGrpSpPr>
              <a:grpSpLocks/>
            </p:cNvGrpSpPr>
            <p:nvPr/>
          </p:nvGrpSpPr>
          <p:grpSpPr bwMode="auto">
            <a:xfrm>
              <a:off x="2624" y="2658"/>
              <a:ext cx="252" cy="726"/>
              <a:chOff x="2624" y="2658"/>
              <a:chExt cx="252" cy="726"/>
            </a:xfrm>
          </p:grpSpPr>
          <p:sp>
            <p:nvSpPr>
              <p:cNvPr id="8347" name="Rectangle 61"/>
              <p:cNvSpPr>
                <a:spLocks noChangeArrowheads="1"/>
              </p:cNvSpPr>
              <p:nvPr/>
            </p:nvSpPr>
            <p:spPr bwMode="auto">
              <a:xfrm>
                <a:off x="2624" y="2658"/>
                <a:ext cx="10" cy="726"/>
              </a:xfrm>
              <a:prstGeom prst="rect">
                <a:avLst/>
              </a:prstGeom>
              <a:solidFill>
                <a:srgbClr val="7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8" name="Rectangle 62"/>
              <p:cNvSpPr>
                <a:spLocks noChangeArrowheads="1"/>
              </p:cNvSpPr>
              <p:nvPr/>
            </p:nvSpPr>
            <p:spPr bwMode="auto">
              <a:xfrm>
                <a:off x="2634" y="2658"/>
                <a:ext cx="9" cy="726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9" name="Rectangle 63"/>
              <p:cNvSpPr>
                <a:spLocks noChangeArrowheads="1"/>
              </p:cNvSpPr>
              <p:nvPr/>
            </p:nvSpPr>
            <p:spPr bwMode="auto">
              <a:xfrm>
                <a:off x="2643" y="2658"/>
                <a:ext cx="10" cy="726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0" name="Rectangle 64"/>
              <p:cNvSpPr>
                <a:spLocks noChangeArrowheads="1"/>
              </p:cNvSpPr>
              <p:nvPr/>
            </p:nvSpPr>
            <p:spPr bwMode="auto">
              <a:xfrm>
                <a:off x="2653" y="2658"/>
                <a:ext cx="10" cy="726"/>
              </a:xfrm>
              <a:prstGeom prst="rect">
                <a:avLst/>
              </a:prstGeom>
              <a:solidFill>
                <a:srgbClr val="9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1" name="Rectangle 65"/>
              <p:cNvSpPr>
                <a:spLocks noChangeArrowheads="1"/>
              </p:cNvSpPr>
              <p:nvPr/>
            </p:nvSpPr>
            <p:spPr bwMode="auto">
              <a:xfrm>
                <a:off x="2663" y="2658"/>
                <a:ext cx="9" cy="726"/>
              </a:xfrm>
              <a:prstGeom prst="rect">
                <a:avLst/>
              </a:prstGeom>
              <a:solidFill>
                <a:srgbClr val="A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2" name="Rectangle 66"/>
              <p:cNvSpPr>
                <a:spLocks noChangeArrowheads="1"/>
              </p:cNvSpPr>
              <p:nvPr/>
            </p:nvSpPr>
            <p:spPr bwMode="auto">
              <a:xfrm>
                <a:off x="2672" y="2658"/>
                <a:ext cx="10" cy="726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3" name="Rectangle 67"/>
              <p:cNvSpPr>
                <a:spLocks noChangeArrowheads="1"/>
              </p:cNvSpPr>
              <p:nvPr/>
            </p:nvSpPr>
            <p:spPr bwMode="auto">
              <a:xfrm>
                <a:off x="2682" y="2658"/>
                <a:ext cx="10" cy="726"/>
              </a:xfrm>
              <a:prstGeom prst="rect">
                <a:avLst/>
              </a:prstGeom>
              <a:solidFill>
                <a:srgbClr val="C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4" name="Rectangle 68"/>
              <p:cNvSpPr>
                <a:spLocks noChangeArrowheads="1"/>
              </p:cNvSpPr>
              <p:nvPr/>
            </p:nvSpPr>
            <p:spPr bwMode="auto">
              <a:xfrm>
                <a:off x="2692" y="2658"/>
                <a:ext cx="9" cy="726"/>
              </a:xfrm>
              <a:prstGeom prst="rect">
                <a:avLst/>
              </a:prstGeom>
              <a:solidFill>
                <a:srgbClr val="D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5" name="Rectangle 69"/>
              <p:cNvSpPr>
                <a:spLocks noChangeArrowheads="1"/>
              </p:cNvSpPr>
              <p:nvPr/>
            </p:nvSpPr>
            <p:spPr bwMode="auto">
              <a:xfrm>
                <a:off x="2701" y="2658"/>
                <a:ext cx="10" cy="726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6" name="Rectangle 70"/>
              <p:cNvSpPr>
                <a:spLocks noChangeArrowheads="1"/>
              </p:cNvSpPr>
              <p:nvPr/>
            </p:nvSpPr>
            <p:spPr bwMode="auto">
              <a:xfrm>
                <a:off x="2711" y="2658"/>
                <a:ext cx="10" cy="726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7" name="Rectangle 71"/>
              <p:cNvSpPr>
                <a:spLocks noChangeArrowheads="1"/>
              </p:cNvSpPr>
              <p:nvPr/>
            </p:nvSpPr>
            <p:spPr bwMode="auto">
              <a:xfrm>
                <a:off x="2721" y="2658"/>
                <a:ext cx="10" cy="726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8" name="Rectangle 72"/>
              <p:cNvSpPr>
                <a:spLocks noChangeArrowheads="1"/>
              </p:cNvSpPr>
              <p:nvPr/>
            </p:nvSpPr>
            <p:spPr bwMode="auto">
              <a:xfrm>
                <a:off x="2731" y="2658"/>
                <a:ext cx="9" cy="726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9" name="Rectangle 73"/>
              <p:cNvSpPr>
                <a:spLocks noChangeArrowheads="1"/>
              </p:cNvSpPr>
              <p:nvPr/>
            </p:nvSpPr>
            <p:spPr bwMode="auto">
              <a:xfrm>
                <a:off x="2740" y="2658"/>
                <a:ext cx="10" cy="7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0" name="Rectangle 74"/>
              <p:cNvSpPr>
                <a:spLocks noChangeArrowheads="1"/>
              </p:cNvSpPr>
              <p:nvPr/>
            </p:nvSpPr>
            <p:spPr bwMode="auto">
              <a:xfrm>
                <a:off x="2750" y="2658"/>
                <a:ext cx="10" cy="7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1" name="Rectangle 75"/>
              <p:cNvSpPr>
                <a:spLocks noChangeArrowheads="1"/>
              </p:cNvSpPr>
              <p:nvPr/>
            </p:nvSpPr>
            <p:spPr bwMode="auto">
              <a:xfrm>
                <a:off x="2760" y="2658"/>
                <a:ext cx="9" cy="726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2" name="Rectangle 76"/>
              <p:cNvSpPr>
                <a:spLocks noChangeArrowheads="1"/>
              </p:cNvSpPr>
              <p:nvPr/>
            </p:nvSpPr>
            <p:spPr bwMode="auto">
              <a:xfrm>
                <a:off x="2769" y="2658"/>
                <a:ext cx="10" cy="726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3" name="Rectangle 77"/>
              <p:cNvSpPr>
                <a:spLocks noChangeArrowheads="1"/>
              </p:cNvSpPr>
              <p:nvPr/>
            </p:nvSpPr>
            <p:spPr bwMode="auto">
              <a:xfrm>
                <a:off x="2779" y="2658"/>
                <a:ext cx="10" cy="726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4" name="Rectangle 78"/>
              <p:cNvSpPr>
                <a:spLocks noChangeArrowheads="1"/>
              </p:cNvSpPr>
              <p:nvPr/>
            </p:nvSpPr>
            <p:spPr bwMode="auto">
              <a:xfrm>
                <a:off x="2789" y="2658"/>
                <a:ext cx="9" cy="726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5" name="Rectangle 79"/>
              <p:cNvSpPr>
                <a:spLocks noChangeArrowheads="1"/>
              </p:cNvSpPr>
              <p:nvPr/>
            </p:nvSpPr>
            <p:spPr bwMode="auto">
              <a:xfrm>
                <a:off x="2798" y="2658"/>
                <a:ext cx="10" cy="726"/>
              </a:xfrm>
              <a:prstGeom prst="rect">
                <a:avLst/>
              </a:prstGeom>
              <a:solidFill>
                <a:srgbClr val="D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6" name="Rectangle 80"/>
              <p:cNvSpPr>
                <a:spLocks noChangeArrowheads="1"/>
              </p:cNvSpPr>
              <p:nvPr/>
            </p:nvSpPr>
            <p:spPr bwMode="auto">
              <a:xfrm>
                <a:off x="2808" y="2658"/>
                <a:ext cx="10" cy="726"/>
              </a:xfrm>
              <a:prstGeom prst="rect">
                <a:avLst/>
              </a:prstGeom>
              <a:solidFill>
                <a:srgbClr val="C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7" name="Rectangle 81"/>
              <p:cNvSpPr>
                <a:spLocks noChangeArrowheads="1"/>
              </p:cNvSpPr>
              <p:nvPr/>
            </p:nvSpPr>
            <p:spPr bwMode="auto">
              <a:xfrm>
                <a:off x="2818" y="2658"/>
                <a:ext cx="9" cy="726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8" name="Rectangle 82"/>
              <p:cNvSpPr>
                <a:spLocks noChangeArrowheads="1"/>
              </p:cNvSpPr>
              <p:nvPr/>
            </p:nvSpPr>
            <p:spPr bwMode="auto">
              <a:xfrm>
                <a:off x="2827" y="2658"/>
                <a:ext cx="10" cy="726"/>
              </a:xfrm>
              <a:prstGeom prst="rect">
                <a:avLst/>
              </a:prstGeom>
              <a:solidFill>
                <a:srgbClr val="A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9" name="Rectangle 83"/>
              <p:cNvSpPr>
                <a:spLocks noChangeArrowheads="1"/>
              </p:cNvSpPr>
              <p:nvPr/>
            </p:nvSpPr>
            <p:spPr bwMode="auto">
              <a:xfrm>
                <a:off x="2837" y="2658"/>
                <a:ext cx="10" cy="726"/>
              </a:xfrm>
              <a:prstGeom prst="rect">
                <a:avLst/>
              </a:prstGeom>
              <a:solidFill>
                <a:srgbClr val="9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0" name="Rectangle 84"/>
              <p:cNvSpPr>
                <a:spLocks noChangeArrowheads="1"/>
              </p:cNvSpPr>
              <p:nvPr/>
            </p:nvSpPr>
            <p:spPr bwMode="auto">
              <a:xfrm>
                <a:off x="2847" y="2658"/>
                <a:ext cx="9" cy="726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1" name="Rectangle 85"/>
              <p:cNvSpPr>
                <a:spLocks noChangeArrowheads="1"/>
              </p:cNvSpPr>
              <p:nvPr/>
            </p:nvSpPr>
            <p:spPr bwMode="auto">
              <a:xfrm>
                <a:off x="2856" y="2658"/>
                <a:ext cx="10" cy="726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2" name="Rectangle 86"/>
              <p:cNvSpPr>
                <a:spLocks noChangeArrowheads="1"/>
              </p:cNvSpPr>
              <p:nvPr/>
            </p:nvSpPr>
            <p:spPr bwMode="auto">
              <a:xfrm>
                <a:off x="2866" y="2658"/>
                <a:ext cx="10" cy="726"/>
              </a:xfrm>
              <a:prstGeom prst="rect">
                <a:avLst/>
              </a:prstGeom>
              <a:solidFill>
                <a:srgbClr val="7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8206" name="Rectangle 87"/>
            <p:cNvSpPr>
              <a:spLocks noChangeArrowheads="1"/>
            </p:cNvSpPr>
            <p:nvPr/>
          </p:nvSpPr>
          <p:spPr bwMode="auto">
            <a:xfrm>
              <a:off x="2624" y="2658"/>
              <a:ext cx="252" cy="72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8207" name="Group 88"/>
            <p:cNvGrpSpPr>
              <a:grpSpLocks/>
            </p:cNvGrpSpPr>
            <p:nvPr/>
          </p:nvGrpSpPr>
          <p:grpSpPr bwMode="auto">
            <a:xfrm>
              <a:off x="3233" y="2977"/>
              <a:ext cx="252" cy="407"/>
              <a:chOff x="3233" y="2977"/>
              <a:chExt cx="252" cy="407"/>
            </a:xfrm>
          </p:grpSpPr>
          <p:sp>
            <p:nvSpPr>
              <p:cNvPr id="8321" name="Rectangle 89"/>
              <p:cNvSpPr>
                <a:spLocks noChangeArrowheads="1"/>
              </p:cNvSpPr>
              <p:nvPr/>
            </p:nvSpPr>
            <p:spPr bwMode="auto">
              <a:xfrm>
                <a:off x="3233" y="2977"/>
                <a:ext cx="10" cy="407"/>
              </a:xfrm>
              <a:prstGeom prst="rect">
                <a:avLst/>
              </a:prstGeom>
              <a:solidFill>
                <a:srgbClr val="7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2" name="Rectangle 90"/>
              <p:cNvSpPr>
                <a:spLocks noChangeArrowheads="1"/>
              </p:cNvSpPr>
              <p:nvPr/>
            </p:nvSpPr>
            <p:spPr bwMode="auto">
              <a:xfrm>
                <a:off x="3243" y="2977"/>
                <a:ext cx="10" cy="407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3" name="Rectangle 91"/>
              <p:cNvSpPr>
                <a:spLocks noChangeArrowheads="1"/>
              </p:cNvSpPr>
              <p:nvPr/>
            </p:nvSpPr>
            <p:spPr bwMode="auto">
              <a:xfrm>
                <a:off x="3253" y="2977"/>
                <a:ext cx="9" cy="407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4" name="Rectangle 92"/>
              <p:cNvSpPr>
                <a:spLocks noChangeArrowheads="1"/>
              </p:cNvSpPr>
              <p:nvPr/>
            </p:nvSpPr>
            <p:spPr bwMode="auto">
              <a:xfrm>
                <a:off x="3262" y="2977"/>
                <a:ext cx="10" cy="407"/>
              </a:xfrm>
              <a:prstGeom prst="rect">
                <a:avLst/>
              </a:prstGeom>
              <a:solidFill>
                <a:srgbClr val="9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5" name="Rectangle 93"/>
              <p:cNvSpPr>
                <a:spLocks noChangeArrowheads="1"/>
              </p:cNvSpPr>
              <p:nvPr/>
            </p:nvSpPr>
            <p:spPr bwMode="auto">
              <a:xfrm>
                <a:off x="3272" y="2977"/>
                <a:ext cx="10" cy="407"/>
              </a:xfrm>
              <a:prstGeom prst="rect">
                <a:avLst/>
              </a:prstGeom>
              <a:solidFill>
                <a:srgbClr val="A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6" name="Rectangle 94"/>
              <p:cNvSpPr>
                <a:spLocks noChangeArrowheads="1"/>
              </p:cNvSpPr>
              <p:nvPr/>
            </p:nvSpPr>
            <p:spPr bwMode="auto">
              <a:xfrm>
                <a:off x="3282" y="2977"/>
                <a:ext cx="9" cy="407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7" name="Rectangle 95"/>
              <p:cNvSpPr>
                <a:spLocks noChangeArrowheads="1"/>
              </p:cNvSpPr>
              <p:nvPr/>
            </p:nvSpPr>
            <p:spPr bwMode="auto">
              <a:xfrm>
                <a:off x="3291" y="2977"/>
                <a:ext cx="10" cy="407"/>
              </a:xfrm>
              <a:prstGeom prst="rect">
                <a:avLst/>
              </a:prstGeom>
              <a:solidFill>
                <a:srgbClr val="C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8" name="Rectangle 96"/>
              <p:cNvSpPr>
                <a:spLocks noChangeArrowheads="1"/>
              </p:cNvSpPr>
              <p:nvPr/>
            </p:nvSpPr>
            <p:spPr bwMode="auto">
              <a:xfrm>
                <a:off x="3301" y="2977"/>
                <a:ext cx="10" cy="407"/>
              </a:xfrm>
              <a:prstGeom prst="rect">
                <a:avLst/>
              </a:prstGeom>
              <a:solidFill>
                <a:srgbClr val="D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9" name="Rectangle 97"/>
              <p:cNvSpPr>
                <a:spLocks noChangeArrowheads="1"/>
              </p:cNvSpPr>
              <p:nvPr/>
            </p:nvSpPr>
            <p:spPr bwMode="auto">
              <a:xfrm>
                <a:off x="3311" y="2977"/>
                <a:ext cx="9" cy="407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0" name="Rectangle 98"/>
              <p:cNvSpPr>
                <a:spLocks noChangeArrowheads="1"/>
              </p:cNvSpPr>
              <p:nvPr/>
            </p:nvSpPr>
            <p:spPr bwMode="auto">
              <a:xfrm>
                <a:off x="3320" y="2977"/>
                <a:ext cx="10" cy="407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1" name="Rectangle 99"/>
              <p:cNvSpPr>
                <a:spLocks noChangeArrowheads="1"/>
              </p:cNvSpPr>
              <p:nvPr/>
            </p:nvSpPr>
            <p:spPr bwMode="auto">
              <a:xfrm>
                <a:off x="3330" y="2977"/>
                <a:ext cx="10" cy="407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2" name="Rectangle 100"/>
              <p:cNvSpPr>
                <a:spLocks noChangeArrowheads="1"/>
              </p:cNvSpPr>
              <p:nvPr/>
            </p:nvSpPr>
            <p:spPr bwMode="auto">
              <a:xfrm>
                <a:off x="3340" y="2977"/>
                <a:ext cx="9" cy="407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3" name="Rectangle 101"/>
              <p:cNvSpPr>
                <a:spLocks noChangeArrowheads="1"/>
              </p:cNvSpPr>
              <p:nvPr/>
            </p:nvSpPr>
            <p:spPr bwMode="auto">
              <a:xfrm>
                <a:off x="3349" y="2977"/>
                <a:ext cx="10" cy="4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4" name="Rectangle 102"/>
              <p:cNvSpPr>
                <a:spLocks noChangeArrowheads="1"/>
              </p:cNvSpPr>
              <p:nvPr/>
            </p:nvSpPr>
            <p:spPr bwMode="auto">
              <a:xfrm>
                <a:off x="3359" y="2977"/>
                <a:ext cx="10" cy="4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5" name="Rectangle 103"/>
              <p:cNvSpPr>
                <a:spLocks noChangeArrowheads="1"/>
              </p:cNvSpPr>
              <p:nvPr/>
            </p:nvSpPr>
            <p:spPr bwMode="auto">
              <a:xfrm>
                <a:off x="3369" y="2977"/>
                <a:ext cx="10" cy="407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6" name="Rectangle 104"/>
              <p:cNvSpPr>
                <a:spLocks noChangeArrowheads="1"/>
              </p:cNvSpPr>
              <p:nvPr/>
            </p:nvSpPr>
            <p:spPr bwMode="auto">
              <a:xfrm>
                <a:off x="3379" y="2977"/>
                <a:ext cx="9" cy="407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7" name="Rectangle 105"/>
              <p:cNvSpPr>
                <a:spLocks noChangeArrowheads="1"/>
              </p:cNvSpPr>
              <p:nvPr/>
            </p:nvSpPr>
            <p:spPr bwMode="auto">
              <a:xfrm>
                <a:off x="3388" y="2977"/>
                <a:ext cx="10" cy="407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8" name="Rectangle 106"/>
              <p:cNvSpPr>
                <a:spLocks noChangeArrowheads="1"/>
              </p:cNvSpPr>
              <p:nvPr/>
            </p:nvSpPr>
            <p:spPr bwMode="auto">
              <a:xfrm>
                <a:off x="3398" y="2977"/>
                <a:ext cx="10" cy="407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9" name="Rectangle 107"/>
              <p:cNvSpPr>
                <a:spLocks noChangeArrowheads="1"/>
              </p:cNvSpPr>
              <p:nvPr/>
            </p:nvSpPr>
            <p:spPr bwMode="auto">
              <a:xfrm>
                <a:off x="3408" y="2977"/>
                <a:ext cx="9" cy="407"/>
              </a:xfrm>
              <a:prstGeom prst="rect">
                <a:avLst/>
              </a:prstGeom>
              <a:solidFill>
                <a:srgbClr val="D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0" name="Rectangle 108"/>
              <p:cNvSpPr>
                <a:spLocks noChangeArrowheads="1"/>
              </p:cNvSpPr>
              <p:nvPr/>
            </p:nvSpPr>
            <p:spPr bwMode="auto">
              <a:xfrm>
                <a:off x="3417" y="2977"/>
                <a:ext cx="10" cy="407"/>
              </a:xfrm>
              <a:prstGeom prst="rect">
                <a:avLst/>
              </a:prstGeom>
              <a:solidFill>
                <a:srgbClr val="C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1" name="Rectangle 109"/>
              <p:cNvSpPr>
                <a:spLocks noChangeArrowheads="1"/>
              </p:cNvSpPr>
              <p:nvPr/>
            </p:nvSpPr>
            <p:spPr bwMode="auto">
              <a:xfrm>
                <a:off x="3427" y="2977"/>
                <a:ext cx="10" cy="407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2" name="Rectangle 110"/>
              <p:cNvSpPr>
                <a:spLocks noChangeArrowheads="1"/>
              </p:cNvSpPr>
              <p:nvPr/>
            </p:nvSpPr>
            <p:spPr bwMode="auto">
              <a:xfrm>
                <a:off x="3437" y="2977"/>
                <a:ext cx="9" cy="407"/>
              </a:xfrm>
              <a:prstGeom prst="rect">
                <a:avLst/>
              </a:prstGeom>
              <a:solidFill>
                <a:srgbClr val="A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3" name="Rectangle 111"/>
              <p:cNvSpPr>
                <a:spLocks noChangeArrowheads="1"/>
              </p:cNvSpPr>
              <p:nvPr/>
            </p:nvSpPr>
            <p:spPr bwMode="auto">
              <a:xfrm>
                <a:off x="3446" y="2977"/>
                <a:ext cx="10" cy="407"/>
              </a:xfrm>
              <a:prstGeom prst="rect">
                <a:avLst/>
              </a:prstGeom>
              <a:solidFill>
                <a:srgbClr val="9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4" name="Rectangle 112"/>
              <p:cNvSpPr>
                <a:spLocks noChangeArrowheads="1"/>
              </p:cNvSpPr>
              <p:nvPr/>
            </p:nvSpPr>
            <p:spPr bwMode="auto">
              <a:xfrm>
                <a:off x="3456" y="2977"/>
                <a:ext cx="10" cy="407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5" name="Rectangle 113"/>
              <p:cNvSpPr>
                <a:spLocks noChangeArrowheads="1"/>
              </p:cNvSpPr>
              <p:nvPr/>
            </p:nvSpPr>
            <p:spPr bwMode="auto">
              <a:xfrm>
                <a:off x="3466" y="2977"/>
                <a:ext cx="9" cy="407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6" name="Rectangle 114"/>
              <p:cNvSpPr>
                <a:spLocks noChangeArrowheads="1"/>
              </p:cNvSpPr>
              <p:nvPr/>
            </p:nvSpPr>
            <p:spPr bwMode="auto">
              <a:xfrm>
                <a:off x="3475" y="2977"/>
                <a:ext cx="10" cy="407"/>
              </a:xfrm>
              <a:prstGeom prst="rect">
                <a:avLst/>
              </a:prstGeom>
              <a:solidFill>
                <a:srgbClr val="7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8208" name="Rectangle 115"/>
            <p:cNvSpPr>
              <a:spLocks noChangeArrowheads="1"/>
            </p:cNvSpPr>
            <p:nvPr/>
          </p:nvSpPr>
          <p:spPr bwMode="auto">
            <a:xfrm>
              <a:off x="3233" y="2977"/>
              <a:ext cx="252" cy="40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8209" name="Group 116"/>
            <p:cNvGrpSpPr>
              <a:grpSpLocks/>
            </p:cNvGrpSpPr>
            <p:nvPr/>
          </p:nvGrpSpPr>
          <p:grpSpPr bwMode="auto">
            <a:xfrm>
              <a:off x="3843" y="3064"/>
              <a:ext cx="251" cy="320"/>
              <a:chOff x="3843" y="3064"/>
              <a:chExt cx="251" cy="320"/>
            </a:xfrm>
          </p:grpSpPr>
          <p:sp>
            <p:nvSpPr>
              <p:cNvPr id="8295" name="Rectangle 117"/>
              <p:cNvSpPr>
                <a:spLocks noChangeArrowheads="1"/>
              </p:cNvSpPr>
              <p:nvPr/>
            </p:nvSpPr>
            <p:spPr bwMode="auto">
              <a:xfrm>
                <a:off x="3843" y="3064"/>
                <a:ext cx="9" cy="320"/>
              </a:xfrm>
              <a:prstGeom prst="rect">
                <a:avLst/>
              </a:prstGeom>
              <a:solidFill>
                <a:srgbClr val="7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6" name="Rectangle 118"/>
              <p:cNvSpPr>
                <a:spLocks noChangeArrowheads="1"/>
              </p:cNvSpPr>
              <p:nvPr/>
            </p:nvSpPr>
            <p:spPr bwMode="auto">
              <a:xfrm>
                <a:off x="3852" y="3064"/>
                <a:ext cx="10" cy="320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7" name="Rectangle 119"/>
              <p:cNvSpPr>
                <a:spLocks noChangeArrowheads="1"/>
              </p:cNvSpPr>
              <p:nvPr/>
            </p:nvSpPr>
            <p:spPr bwMode="auto">
              <a:xfrm>
                <a:off x="3862" y="3064"/>
                <a:ext cx="10" cy="320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8" name="Rectangle 120"/>
              <p:cNvSpPr>
                <a:spLocks noChangeArrowheads="1"/>
              </p:cNvSpPr>
              <p:nvPr/>
            </p:nvSpPr>
            <p:spPr bwMode="auto">
              <a:xfrm>
                <a:off x="3872" y="3064"/>
                <a:ext cx="9" cy="320"/>
              </a:xfrm>
              <a:prstGeom prst="rect">
                <a:avLst/>
              </a:prstGeom>
              <a:solidFill>
                <a:srgbClr val="9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9" name="Rectangle 121"/>
              <p:cNvSpPr>
                <a:spLocks noChangeArrowheads="1"/>
              </p:cNvSpPr>
              <p:nvPr/>
            </p:nvSpPr>
            <p:spPr bwMode="auto">
              <a:xfrm>
                <a:off x="3881" y="3064"/>
                <a:ext cx="10" cy="320"/>
              </a:xfrm>
              <a:prstGeom prst="rect">
                <a:avLst/>
              </a:prstGeom>
              <a:solidFill>
                <a:srgbClr val="A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0" name="Rectangle 122"/>
              <p:cNvSpPr>
                <a:spLocks noChangeArrowheads="1"/>
              </p:cNvSpPr>
              <p:nvPr/>
            </p:nvSpPr>
            <p:spPr bwMode="auto">
              <a:xfrm>
                <a:off x="3891" y="3064"/>
                <a:ext cx="10" cy="320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1" name="Rectangle 123"/>
              <p:cNvSpPr>
                <a:spLocks noChangeArrowheads="1"/>
              </p:cNvSpPr>
              <p:nvPr/>
            </p:nvSpPr>
            <p:spPr bwMode="auto">
              <a:xfrm>
                <a:off x="3901" y="3064"/>
                <a:ext cx="9" cy="320"/>
              </a:xfrm>
              <a:prstGeom prst="rect">
                <a:avLst/>
              </a:prstGeom>
              <a:solidFill>
                <a:srgbClr val="C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2" name="Rectangle 124"/>
              <p:cNvSpPr>
                <a:spLocks noChangeArrowheads="1"/>
              </p:cNvSpPr>
              <p:nvPr/>
            </p:nvSpPr>
            <p:spPr bwMode="auto">
              <a:xfrm>
                <a:off x="3910" y="3064"/>
                <a:ext cx="10" cy="320"/>
              </a:xfrm>
              <a:prstGeom prst="rect">
                <a:avLst/>
              </a:prstGeom>
              <a:solidFill>
                <a:srgbClr val="D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3" name="Rectangle 125"/>
              <p:cNvSpPr>
                <a:spLocks noChangeArrowheads="1"/>
              </p:cNvSpPr>
              <p:nvPr/>
            </p:nvSpPr>
            <p:spPr bwMode="auto">
              <a:xfrm>
                <a:off x="3920" y="3064"/>
                <a:ext cx="10" cy="320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4" name="Rectangle 126"/>
              <p:cNvSpPr>
                <a:spLocks noChangeArrowheads="1"/>
              </p:cNvSpPr>
              <p:nvPr/>
            </p:nvSpPr>
            <p:spPr bwMode="auto">
              <a:xfrm>
                <a:off x="3930" y="3064"/>
                <a:ext cx="9" cy="320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5" name="Rectangle 127"/>
              <p:cNvSpPr>
                <a:spLocks noChangeArrowheads="1"/>
              </p:cNvSpPr>
              <p:nvPr/>
            </p:nvSpPr>
            <p:spPr bwMode="auto">
              <a:xfrm>
                <a:off x="3939" y="3064"/>
                <a:ext cx="10" cy="320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6" name="Rectangle 128"/>
              <p:cNvSpPr>
                <a:spLocks noChangeArrowheads="1"/>
              </p:cNvSpPr>
              <p:nvPr/>
            </p:nvSpPr>
            <p:spPr bwMode="auto">
              <a:xfrm>
                <a:off x="3949" y="3064"/>
                <a:ext cx="10" cy="320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7" name="Rectangle 129"/>
              <p:cNvSpPr>
                <a:spLocks noChangeArrowheads="1"/>
              </p:cNvSpPr>
              <p:nvPr/>
            </p:nvSpPr>
            <p:spPr bwMode="auto">
              <a:xfrm>
                <a:off x="3959" y="3064"/>
                <a:ext cx="9" cy="32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8" name="Rectangle 130"/>
              <p:cNvSpPr>
                <a:spLocks noChangeArrowheads="1"/>
              </p:cNvSpPr>
              <p:nvPr/>
            </p:nvSpPr>
            <p:spPr bwMode="auto">
              <a:xfrm>
                <a:off x="3968" y="3064"/>
                <a:ext cx="10" cy="32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9" name="Rectangle 131"/>
              <p:cNvSpPr>
                <a:spLocks noChangeArrowheads="1"/>
              </p:cNvSpPr>
              <p:nvPr/>
            </p:nvSpPr>
            <p:spPr bwMode="auto">
              <a:xfrm>
                <a:off x="3978" y="3064"/>
                <a:ext cx="10" cy="320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0" name="Rectangle 132"/>
              <p:cNvSpPr>
                <a:spLocks noChangeArrowheads="1"/>
              </p:cNvSpPr>
              <p:nvPr/>
            </p:nvSpPr>
            <p:spPr bwMode="auto">
              <a:xfrm>
                <a:off x="3988" y="3064"/>
                <a:ext cx="9" cy="320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1" name="Rectangle 133"/>
              <p:cNvSpPr>
                <a:spLocks noChangeArrowheads="1"/>
              </p:cNvSpPr>
              <p:nvPr/>
            </p:nvSpPr>
            <p:spPr bwMode="auto">
              <a:xfrm>
                <a:off x="3997" y="3064"/>
                <a:ext cx="10" cy="320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2" name="Rectangle 134"/>
              <p:cNvSpPr>
                <a:spLocks noChangeArrowheads="1"/>
              </p:cNvSpPr>
              <p:nvPr/>
            </p:nvSpPr>
            <p:spPr bwMode="auto">
              <a:xfrm>
                <a:off x="4007" y="3064"/>
                <a:ext cx="10" cy="320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3" name="Rectangle 135"/>
              <p:cNvSpPr>
                <a:spLocks noChangeArrowheads="1"/>
              </p:cNvSpPr>
              <p:nvPr/>
            </p:nvSpPr>
            <p:spPr bwMode="auto">
              <a:xfrm>
                <a:off x="4017" y="3064"/>
                <a:ext cx="10" cy="320"/>
              </a:xfrm>
              <a:prstGeom prst="rect">
                <a:avLst/>
              </a:prstGeom>
              <a:solidFill>
                <a:srgbClr val="D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4" name="Rectangle 136"/>
              <p:cNvSpPr>
                <a:spLocks noChangeArrowheads="1"/>
              </p:cNvSpPr>
              <p:nvPr/>
            </p:nvSpPr>
            <p:spPr bwMode="auto">
              <a:xfrm>
                <a:off x="4027" y="3064"/>
                <a:ext cx="9" cy="320"/>
              </a:xfrm>
              <a:prstGeom prst="rect">
                <a:avLst/>
              </a:prstGeom>
              <a:solidFill>
                <a:srgbClr val="C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5" name="Rectangle 137"/>
              <p:cNvSpPr>
                <a:spLocks noChangeArrowheads="1"/>
              </p:cNvSpPr>
              <p:nvPr/>
            </p:nvSpPr>
            <p:spPr bwMode="auto">
              <a:xfrm>
                <a:off x="4036" y="3064"/>
                <a:ext cx="10" cy="320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6" name="Rectangle 138"/>
              <p:cNvSpPr>
                <a:spLocks noChangeArrowheads="1"/>
              </p:cNvSpPr>
              <p:nvPr/>
            </p:nvSpPr>
            <p:spPr bwMode="auto">
              <a:xfrm>
                <a:off x="4046" y="3064"/>
                <a:ext cx="10" cy="320"/>
              </a:xfrm>
              <a:prstGeom prst="rect">
                <a:avLst/>
              </a:prstGeom>
              <a:solidFill>
                <a:srgbClr val="A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7" name="Rectangle 139"/>
              <p:cNvSpPr>
                <a:spLocks noChangeArrowheads="1"/>
              </p:cNvSpPr>
              <p:nvPr/>
            </p:nvSpPr>
            <p:spPr bwMode="auto">
              <a:xfrm>
                <a:off x="4056" y="3064"/>
                <a:ext cx="9" cy="320"/>
              </a:xfrm>
              <a:prstGeom prst="rect">
                <a:avLst/>
              </a:prstGeom>
              <a:solidFill>
                <a:srgbClr val="9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8" name="Rectangle 140"/>
              <p:cNvSpPr>
                <a:spLocks noChangeArrowheads="1"/>
              </p:cNvSpPr>
              <p:nvPr/>
            </p:nvSpPr>
            <p:spPr bwMode="auto">
              <a:xfrm>
                <a:off x="4065" y="3064"/>
                <a:ext cx="10" cy="320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9" name="Rectangle 141"/>
              <p:cNvSpPr>
                <a:spLocks noChangeArrowheads="1"/>
              </p:cNvSpPr>
              <p:nvPr/>
            </p:nvSpPr>
            <p:spPr bwMode="auto">
              <a:xfrm>
                <a:off x="4075" y="3064"/>
                <a:ext cx="10" cy="320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0" name="Rectangle 142"/>
              <p:cNvSpPr>
                <a:spLocks noChangeArrowheads="1"/>
              </p:cNvSpPr>
              <p:nvPr/>
            </p:nvSpPr>
            <p:spPr bwMode="auto">
              <a:xfrm>
                <a:off x="4085" y="3064"/>
                <a:ext cx="9" cy="320"/>
              </a:xfrm>
              <a:prstGeom prst="rect">
                <a:avLst/>
              </a:prstGeom>
              <a:solidFill>
                <a:srgbClr val="7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8210" name="Rectangle 143"/>
            <p:cNvSpPr>
              <a:spLocks noChangeArrowheads="1"/>
            </p:cNvSpPr>
            <p:nvPr/>
          </p:nvSpPr>
          <p:spPr bwMode="auto">
            <a:xfrm>
              <a:off x="3843" y="3064"/>
              <a:ext cx="251" cy="3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8211" name="Group 144"/>
            <p:cNvGrpSpPr>
              <a:grpSpLocks/>
            </p:cNvGrpSpPr>
            <p:nvPr/>
          </p:nvGrpSpPr>
          <p:grpSpPr bwMode="auto">
            <a:xfrm>
              <a:off x="4452" y="3200"/>
              <a:ext cx="242" cy="184"/>
              <a:chOff x="4452" y="3200"/>
              <a:chExt cx="242" cy="184"/>
            </a:xfrm>
          </p:grpSpPr>
          <p:sp>
            <p:nvSpPr>
              <p:cNvPr id="8270" name="Rectangle 145"/>
              <p:cNvSpPr>
                <a:spLocks noChangeArrowheads="1"/>
              </p:cNvSpPr>
              <p:nvPr/>
            </p:nvSpPr>
            <p:spPr bwMode="auto">
              <a:xfrm>
                <a:off x="4452" y="3200"/>
                <a:ext cx="10" cy="184"/>
              </a:xfrm>
              <a:prstGeom prst="rect">
                <a:avLst/>
              </a:prstGeom>
              <a:solidFill>
                <a:srgbClr val="7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1" name="Rectangle 146"/>
              <p:cNvSpPr>
                <a:spLocks noChangeArrowheads="1"/>
              </p:cNvSpPr>
              <p:nvPr/>
            </p:nvSpPr>
            <p:spPr bwMode="auto">
              <a:xfrm>
                <a:off x="4462" y="3200"/>
                <a:ext cx="9" cy="184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2" name="Rectangle 147"/>
              <p:cNvSpPr>
                <a:spLocks noChangeArrowheads="1"/>
              </p:cNvSpPr>
              <p:nvPr/>
            </p:nvSpPr>
            <p:spPr bwMode="auto">
              <a:xfrm>
                <a:off x="4471" y="3200"/>
                <a:ext cx="10" cy="184"/>
              </a:xfrm>
              <a:prstGeom prst="rect">
                <a:avLst/>
              </a:prstGeom>
              <a:solidFill>
                <a:srgbClr val="8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3" name="Rectangle 148"/>
              <p:cNvSpPr>
                <a:spLocks noChangeArrowheads="1"/>
              </p:cNvSpPr>
              <p:nvPr/>
            </p:nvSpPr>
            <p:spPr bwMode="auto">
              <a:xfrm>
                <a:off x="4481" y="3200"/>
                <a:ext cx="10" cy="184"/>
              </a:xfrm>
              <a:prstGeom prst="rect">
                <a:avLst/>
              </a:prstGeom>
              <a:solidFill>
                <a:srgbClr val="9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4" name="Rectangle 149"/>
              <p:cNvSpPr>
                <a:spLocks noChangeArrowheads="1"/>
              </p:cNvSpPr>
              <p:nvPr/>
            </p:nvSpPr>
            <p:spPr bwMode="auto">
              <a:xfrm>
                <a:off x="4491" y="3200"/>
                <a:ext cx="9" cy="184"/>
              </a:xfrm>
              <a:prstGeom prst="rect">
                <a:avLst/>
              </a:prstGeom>
              <a:solidFill>
                <a:srgbClr val="A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5" name="Rectangle 150"/>
              <p:cNvSpPr>
                <a:spLocks noChangeArrowheads="1"/>
              </p:cNvSpPr>
              <p:nvPr/>
            </p:nvSpPr>
            <p:spPr bwMode="auto">
              <a:xfrm>
                <a:off x="4500" y="3200"/>
                <a:ext cx="10" cy="184"/>
              </a:xfrm>
              <a:prstGeom prst="rect">
                <a:avLst/>
              </a:prstGeom>
              <a:solidFill>
                <a:srgbClr val="B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6" name="Rectangle 151"/>
              <p:cNvSpPr>
                <a:spLocks noChangeArrowheads="1"/>
              </p:cNvSpPr>
              <p:nvPr/>
            </p:nvSpPr>
            <p:spPr bwMode="auto">
              <a:xfrm>
                <a:off x="4510" y="3200"/>
                <a:ext cx="10" cy="184"/>
              </a:xfrm>
              <a:prstGeom prst="rect">
                <a:avLst/>
              </a:prstGeom>
              <a:solidFill>
                <a:srgbClr val="C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7" name="Rectangle 152"/>
              <p:cNvSpPr>
                <a:spLocks noChangeArrowheads="1"/>
              </p:cNvSpPr>
              <p:nvPr/>
            </p:nvSpPr>
            <p:spPr bwMode="auto">
              <a:xfrm>
                <a:off x="4520" y="3200"/>
                <a:ext cx="9" cy="184"/>
              </a:xfrm>
              <a:prstGeom prst="rect">
                <a:avLst/>
              </a:prstGeom>
              <a:solidFill>
                <a:srgbClr val="D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8" name="Rectangle 153"/>
              <p:cNvSpPr>
                <a:spLocks noChangeArrowheads="1"/>
              </p:cNvSpPr>
              <p:nvPr/>
            </p:nvSpPr>
            <p:spPr bwMode="auto">
              <a:xfrm>
                <a:off x="4529" y="3200"/>
                <a:ext cx="10" cy="184"/>
              </a:xfrm>
              <a:prstGeom prst="rect">
                <a:avLst/>
              </a:prstGeom>
              <a:solidFill>
                <a:srgbClr val="E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9" name="Rectangle 154"/>
              <p:cNvSpPr>
                <a:spLocks noChangeArrowheads="1"/>
              </p:cNvSpPr>
              <p:nvPr/>
            </p:nvSpPr>
            <p:spPr bwMode="auto">
              <a:xfrm>
                <a:off x="4539" y="3200"/>
                <a:ext cx="10" cy="184"/>
              </a:xfrm>
              <a:prstGeom prst="rect">
                <a:avLst/>
              </a:prstGeom>
              <a:solidFill>
                <a:srgbClr val="F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0" name="Rectangle 155"/>
              <p:cNvSpPr>
                <a:spLocks noChangeArrowheads="1"/>
              </p:cNvSpPr>
              <p:nvPr/>
            </p:nvSpPr>
            <p:spPr bwMode="auto">
              <a:xfrm>
                <a:off x="4549" y="3200"/>
                <a:ext cx="9" cy="184"/>
              </a:xfrm>
              <a:prstGeom prst="rect">
                <a:avLst/>
              </a:prstGeom>
              <a:solidFill>
                <a:srgbClr val="F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1" name="Rectangle 156"/>
              <p:cNvSpPr>
                <a:spLocks noChangeArrowheads="1"/>
              </p:cNvSpPr>
              <p:nvPr/>
            </p:nvSpPr>
            <p:spPr bwMode="auto">
              <a:xfrm>
                <a:off x="4558" y="3200"/>
                <a:ext cx="10" cy="184"/>
              </a:xfrm>
              <a:prstGeom prst="rect">
                <a:avLst/>
              </a:prstGeom>
              <a:solidFill>
                <a:srgbClr val="F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2" name="Rectangle 157"/>
              <p:cNvSpPr>
                <a:spLocks noChangeArrowheads="1"/>
              </p:cNvSpPr>
              <p:nvPr/>
            </p:nvSpPr>
            <p:spPr bwMode="auto">
              <a:xfrm>
                <a:off x="4568" y="3200"/>
                <a:ext cx="10" cy="18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3" name="Rectangle 158"/>
              <p:cNvSpPr>
                <a:spLocks noChangeArrowheads="1"/>
              </p:cNvSpPr>
              <p:nvPr/>
            </p:nvSpPr>
            <p:spPr bwMode="auto">
              <a:xfrm>
                <a:off x="4578" y="3200"/>
                <a:ext cx="9" cy="18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4" name="Rectangle 159"/>
              <p:cNvSpPr>
                <a:spLocks noChangeArrowheads="1"/>
              </p:cNvSpPr>
              <p:nvPr/>
            </p:nvSpPr>
            <p:spPr bwMode="auto">
              <a:xfrm>
                <a:off x="4587" y="3200"/>
                <a:ext cx="10" cy="184"/>
              </a:xfrm>
              <a:prstGeom prst="rect">
                <a:avLst/>
              </a:prstGeom>
              <a:solidFill>
                <a:srgbClr val="F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5" name="Rectangle 160"/>
              <p:cNvSpPr>
                <a:spLocks noChangeArrowheads="1"/>
              </p:cNvSpPr>
              <p:nvPr/>
            </p:nvSpPr>
            <p:spPr bwMode="auto">
              <a:xfrm>
                <a:off x="4597" y="3200"/>
                <a:ext cx="10" cy="184"/>
              </a:xfrm>
              <a:prstGeom prst="rect">
                <a:avLst/>
              </a:prstGeom>
              <a:solidFill>
                <a:srgbClr val="F1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6" name="Rectangle 161"/>
              <p:cNvSpPr>
                <a:spLocks noChangeArrowheads="1"/>
              </p:cNvSpPr>
              <p:nvPr/>
            </p:nvSpPr>
            <p:spPr bwMode="auto">
              <a:xfrm>
                <a:off x="4607" y="3200"/>
                <a:ext cx="9" cy="184"/>
              </a:xfrm>
              <a:prstGeom prst="rect">
                <a:avLst/>
              </a:prstGeom>
              <a:solidFill>
                <a:srgbClr val="E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7" name="Rectangle 162"/>
              <p:cNvSpPr>
                <a:spLocks noChangeArrowheads="1"/>
              </p:cNvSpPr>
              <p:nvPr/>
            </p:nvSpPr>
            <p:spPr bwMode="auto">
              <a:xfrm>
                <a:off x="4616" y="3200"/>
                <a:ext cx="10" cy="184"/>
              </a:xfrm>
              <a:prstGeom prst="rect">
                <a:avLst/>
              </a:prstGeom>
              <a:solidFill>
                <a:srgbClr val="D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8" name="Rectangle 163"/>
              <p:cNvSpPr>
                <a:spLocks noChangeArrowheads="1"/>
              </p:cNvSpPr>
              <p:nvPr/>
            </p:nvSpPr>
            <p:spPr bwMode="auto">
              <a:xfrm>
                <a:off x="4626" y="3200"/>
                <a:ext cx="10" cy="184"/>
              </a:xfrm>
              <a:prstGeom prst="rect">
                <a:avLst/>
              </a:prstGeom>
              <a:solidFill>
                <a:srgbClr val="CB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9" name="Rectangle 164"/>
              <p:cNvSpPr>
                <a:spLocks noChangeArrowheads="1"/>
              </p:cNvSpPr>
              <p:nvPr/>
            </p:nvSpPr>
            <p:spPr bwMode="auto">
              <a:xfrm>
                <a:off x="4636" y="3200"/>
                <a:ext cx="9" cy="184"/>
              </a:xfrm>
              <a:prstGeom prst="rect">
                <a:avLst/>
              </a:prstGeom>
              <a:solidFill>
                <a:srgbClr val="B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0" name="Rectangle 165"/>
              <p:cNvSpPr>
                <a:spLocks noChangeArrowheads="1"/>
              </p:cNvSpPr>
              <p:nvPr/>
            </p:nvSpPr>
            <p:spPr bwMode="auto">
              <a:xfrm>
                <a:off x="4645" y="3200"/>
                <a:ext cx="10" cy="184"/>
              </a:xfrm>
              <a:prstGeom prst="rect">
                <a:avLst/>
              </a:prstGeom>
              <a:solidFill>
                <a:srgbClr val="A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1" name="Rectangle 166"/>
              <p:cNvSpPr>
                <a:spLocks noChangeArrowheads="1"/>
              </p:cNvSpPr>
              <p:nvPr/>
            </p:nvSpPr>
            <p:spPr bwMode="auto">
              <a:xfrm>
                <a:off x="4655" y="3200"/>
                <a:ext cx="10" cy="184"/>
              </a:xfrm>
              <a:prstGeom prst="rect">
                <a:avLst/>
              </a:prstGeom>
              <a:solidFill>
                <a:srgbClr val="9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2" name="Rectangle 167"/>
              <p:cNvSpPr>
                <a:spLocks noChangeArrowheads="1"/>
              </p:cNvSpPr>
              <p:nvPr/>
            </p:nvSpPr>
            <p:spPr bwMode="auto">
              <a:xfrm>
                <a:off x="4665" y="3200"/>
                <a:ext cx="10" cy="184"/>
              </a:xfrm>
              <a:prstGeom prst="rect">
                <a:avLst/>
              </a:prstGeom>
              <a:solidFill>
                <a:srgbClr val="8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3" name="Rectangle 168"/>
              <p:cNvSpPr>
                <a:spLocks noChangeArrowheads="1"/>
              </p:cNvSpPr>
              <p:nvPr/>
            </p:nvSpPr>
            <p:spPr bwMode="auto">
              <a:xfrm>
                <a:off x="4675" y="3200"/>
                <a:ext cx="9" cy="184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4" name="Rectangle 169"/>
              <p:cNvSpPr>
                <a:spLocks noChangeArrowheads="1"/>
              </p:cNvSpPr>
              <p:nvPr/>
            </p:nvSpPr>
            <p:spPr bwMode="auto">
              <a:xfrm>
                <a:off x="4684" y="3200"/>
                <a:ext cx="10" cy="184"/>
              </a:xfrm>
              <a:prstGeom prst="rect">
                <a:avLst/>
              </a:prstGeom>
              <a:solidFill>
                <a:srgbClr val="7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8212" name="Rectangle 170"/>
            <p:cNvSpPr>
              <a:spLocks noChangeArrowheads="1"/>
            </p:cNvSpPr>
            <p:nvPr/>
          </p:nvSpPr>
          <p:spPr bwMode="auto">
            <a:xfrm>
              <a:off x="4452" y="3200"/>
              <a:ext cx="242" cy="18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8213" name="Group 171"/>
            <p:cNvGrpSpPr>
              <a:grpSpLocks/>
            </p:cNvGrpSpPr>
            <p:nvPr/>
          </p:nvGrpSpPr>
          <p:grpSpPr bwMode="auto">
            <a:xfrm>
              <a:off x="5052" y="3200"/>
              <a:ext cx="251" cy="184"/>
              <a:chOff x="5052" y="3200"/>
              <a:chExt cx="251" cy="184"/>
            </a:xfrm>
          </p:grpSpPr>
          <p:sp>
            <p:nvSpPr>
              <p:cNvPr id="8244" name="Rectangle 172"/>
              <p:cNvSpPr>
                <a:spLocks noChangeArrowheads="1"/>
              </p:cNvSpPr>
              <p:nvPr/>
            </p:nvSpPr>
            <p:spPr bwMode="auto">
              <a:xfrm>
                <a:off x="5052" y="3200"/>
                <a:ext cx="9" cy="184"/>
              </a:xfrm>
              <a:prstGeom prst="rect">
                <a:avLst/>
              </a:prstGeom>
              <a:solidFill>
                <a:srgbClr val="7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45" name="Rectangle 173"/>
              <p:cNvSpPr>
                <a:spLocks noChangeArrowheads="1"/>
              </p:cNvSpPr>
              <p:nvPr/>
            </p:nvSpPr>
            <p:spPr bwMode="auto">
              <a:xfrm>
                <a:off x="5061" y="3200"/>
                <a:ext cx="10" cy="184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46" name="Rectangle 174"/>
              <p:cNvSpPr>
                <a:spLocks noChangeArrowheads="1"/>
              </p:cNvSpPr>
              <p:nvPr/>
            </p:nvSpPr>
            <p:spPr bwMode="auto">
              <a:xfrm>
                <a:off x="5071" y="3200"/>
                <a:ext cx="10" cy="184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47" name="Rectangle 175"/>
              <p:cNvSpPr>
                <a:spLocks noChangeArrowheads="1"/>
              </p:cNvSpPr>
              <p:nvPr/>
            </p:nvSpPr>
            <p:spPr bwMode="auto">
              <a:xfrm>
                <a:off x="5081" y="3200"/>
                <a:ext cx="9" cy="184"/>
              </a:xfrm>
              <a:prstGeom prst="rect">
                <a:avLst/>
              </a:prstGeom>
              <a:solidFill>
                <a:srgbClr val="9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48" name="Rectangle 176"/>
              <p:cNvSpPr>
                <a:spLocks noChangeArrowheads="1"/>
              </p:cNvSpPr>
              <p:nvPr/>
            </p:nvSpPr>
            <p:spPr bwMode="auto">
              <a:xfrm>
                <a:off x="5090" y="3200"/>
                <a:ext cx="10" cy="184"/>
              </a:xfrm>
              <a:prstGeom prst="rect">
                <a:avLst/>
              </a:prstGeom>
              <a:solidFill>
                <a:srgbClr val="A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49" name="Rectangle 177"/>
              <p:cNvSpPr>
                <a:spLocks noChangeArrowheads="1"/>
              </p:cNvSpPr>
              <p:nvPr/>
            </p:nvSpPr>
            <p:spPr bwMode="auto">
              <a:xfrm>
                <a:off x="5100" y="3200"/>
                <a:ext cx="10" cy="184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0" name="Rectangle 178"/>
              <p:cNvSpPr>
                <a:spLocks noChangeArrowheads="1"/>
              </p:cNvSpPr>
              <p:nvPr/>
            </p:nvSpPr>
            <p:spPr bwMode="auto">
              <a:xfrm>
                <a:off x="5110" y="3200"/>
                <a:ext cx="9" cy="184"/>
              </a:xfrm>
              <a:prstGeom prst="rect">
                <a:avLst/>
              </a:prstGeom>
              <a:solidFill>
                <a:srgbClr val="C7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1" name="Rectangle 179"/>
              <p:cNvSpPr>
                <a:spLocks noChangeArrowheads="1"/>
              </p:cNvSpPr>
              <p:nvPr/>
            </p:nvSpPr>
            <p:spPr bwMode="auto">
              <a:xfrm>
                <a:off x="5119" y="3200"/>
                <a:ext cx="10" cy="184"/>
              </a:xfrm>
              <a:prstGeom prst="rect">
                <a:avLst/>
              </a:prstGeom>
              <a:solidFill>
                <a:srgbClr val="D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2" name="Rectangle 180"/>
              <p:cNvSpPr>
                <a:spLocks noChangeArrowheads="1"/>
              </p:cNvSpPr>
              <p:nvPr/>
            </p:nvSpPr>
            <p:spPr bwMode="auto">
              <a:xfrm>
                <a:off x="5129" y="3200"/>
                <a:ext cx="10" cy="184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3" name="Rectangle 181"/>
              <p:cNvSpPr>
                <a:spLocks noChangeArrowheads="1"/>
              </p:cNvSpPr>
              <p:nvPr/>
            </p:nvSpPr>
            <p:spPr bwMode="auto">
              <a:xfrm>
                <a:off x="5139" y="3200"/>
                <a:ext cx="9" cy="184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4" name="Rectangle 182"/>
              <p:cNvSpPr>
                <a:spLocks noChangeArrowheads="1"/>
              </p:cNvSpPr>
              <p:nvPr/>
            </p:nvSpPr>
            <p:spPr bwMode="auto">
              <a:xfrm>
                <a:off x="5148" y="3200"/>
                <a:ext cx="10" cy="184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5" name="Rectangle 183"/>
              <p:cNvSpPr>
                <a:spLocks noChangeArrowheads="1"/>
              </p:cNvSpPr>
              <p:nvPr/>
            </p:nvSpPr>
            <p:spPr bwMode="auto">
              <a:xfrm>
                <a:off x="5158" y="3200"/>
                <a:ext cx="10" cy="184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6" name="Rectangle 184"/>
              <p:cNvSpPr>
                <a:spLocks noChangeArrowheads="1"/>
              </p:cNvSpPr>
              <p:nvPr/>
            </p:nvSpPr>
            <p:spPr bwMode="auto">
              <a:xfrm>
                <a:off x="5168" y="3200"/>
                <a:ext cx="9" cy="18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7" name="Rectangle 185"/>
              <p:cNvSpPr>
                <a:spLocks noChangeArrowheads="1"/>
              </p:cNvSpPr>
              <p:nvPr/>
            </p:nvSpPr>
            <p:spPr bwMode="auto">
              <a:xfrm>
                <a:off x="5177" y="3200"/>
                <a:ext cx="10" cy="18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8" name="Rectangle 186"/>
              <p:cNvSpPr>
                <a:spLocks noChangeArrowheads="1"/>
              </p:cNvSpPr>
              <p:nvPr/>
            </p:nvSpPr>
            <p:spPr bwMode="auto">
              <a:xfrm>
                <a:off x="5187" y="3200"/>
                <a:ext cx="10" cy="184"/>
              </a:xfrm>
              <a:prstGeom prst="rect">
                <a:avLst/>
              </a:prstGeom>
              <a:solidFill>
                <a:srgbClr val="FA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9" name="Rectangle 187"/>
              <p:cNvSpPr>
                <a:spLocks noChangeArrowheads="1"/>
              </p:cNvSpPr>
              <p:nvPr/>
            </p:nvSpPr>
            <p:spPr bwMode="auto">
              <a:xfrm>
                <a:off x="5197" y="3200"/>
                <a:ext cx="9" cy="184"/>
              </a:xfrm>
              <a:prstGeom prst="rect">
                <a:avLst/>
              </a:prstGeom>
              <a:solidFill>
                <a:srgbClr val="F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0" name="Rectangle 188"/>
              <p:cNvSpPr>
                <a:spLocks noChangeArrowheads="1"/>
              </p:cNvSpPr>
              <p:nvPr/>
            </p:nvSpPr>
            <p:spPr bwMode="auto">
              <a:xfrm>
                <a:off x="5206" y="3200"/>
                <a:ext cx="10" cy="184"/>
              </a:xfrm>
              <a:prstGeom prst="rect">
                <a:avLst/>
              </a:prstGeom>
              <a:solidFill>
                <a:srgbClr val="E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1" name="Rectangle 189"/>
              <p:cNvSpPr>
                <a:spLocks noChangeArrowheads="1"/>
              </p:cNvSpPr>
              <p:nvPr/>
            </p:nvSpPr>
            <p:spPr bwMode="auto">
              <a:xfrm>
                <a:off x="5216" y="3200"/>
                <a:ext cx="10" cy="184"/>
              </a:xfrm>
              <a:prstGeom prst="rect">
                <a:avLst/>
              </a:prstGeom>
              <a:solidFill>
                <a:srgbClr val="E3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2" name="Rectangle 190"/>
              <p:cNvSpPr>
                <a:spLocks noChangeArrowheads="1"/>
              </p:cNvSpPr>
              <p:nvPr/>
            </p:nvSpPr>
            <p:spPr bwMode="auto">
              <a:xfrm>
                <a:off x="5226" y="3200"/>
                <a:ext cx="9" cy="184"/>
              </a:xfrm>
              <a:prstGeom prst="rect">
                <a:avLst/>
              </a:prstGeom>
              <a:solidFill>
                <a:srgbClr val="D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3" name="Rectangle 191"/>
              <p:cNvSpPr>
                <a:spLocks noChangeArrowheads="1"/>
              </p:cNvSpPr>
              <p:nvPr/>
            </p:nvSpPr>
            <p:spPr bwMode="auto">
              <a:xfrm>
                <a:off x="5235" y="3200"/>
                <a:ext cx="10" cy="184"/>
              </a:xfrm>
              <a:prstGeom prst="rect">
                <a:avLst/>
              </a:prstGeom>
              <a:solidFill>
                <a:srgbClr val="C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4" name="Rectangle 192"/>
              <p:cNvSpPr>
                <a:spLocks noChangeArrowheads="1"/>
              </p:cNvSpPr>
              <p:nvPr/>
            </p:nvSpPr>
            <p:spPr bwMode="auto">
              <a:xfrm>
                <a:off x="5245" y="3200"/>
                <a:ext cx="10" cy="184"/>
              </a:xfrm>
              <a:prstGeom prst="rect">
                <a:avLst/>
              </a:prstGeom>
              <a:solidFill>
                <a:srgbClr val="B5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5" name="Rectangle 193"/>
              <p:cNvSpPr>
                <a:spLocks noChangeArrowheads="1"/>
              </p:cNvSpPr>
              <p:nvPr/>
            </p:nvSpPr>
            <p:spPr bwMode="auto">
              <a:xfrm>
                <a:off x="5255" y="3200"/>
                <a:ext cx="9" cy="184"/>
              </a:xfrm>
              <a:prstGeom prst="rect">
                <a:avLst/>
              </a:prstGeom>
              <a:solidFill>
                <a:srgbClr val="A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6" name="Rectangle 194"/>
              <p:cNvSpPr>
                <a:spLocks noChangeArrowheads="1"/>
              </p:cNvSpPr>
              <p:nvPr/>
            </p:nvSpPr>
            <p:spPr bwMode="auto">
              <a:xfrm>
                <a:off x="5264" y="3200"/>
                <a:ext cx="10" cy="184"/>
              </a:xfrm>
              <a:prstGeom prst="rect">
                <a:avLst/>
              </a:prstGeom>
              <a:solidFill>
                <a:srgbClr val="94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7" name="Rectangle 195"/>
              <p:cNvSpPr>
                <a:spLocks noChangeArrowheads="1"/>
              </p:cNvSpPr>
              <p:nvPr/>
            </p:nvSpPr>
            <p:spPr bwMode="auto">
              <a:xfrm>
                <a:off x="5274" y="3200"/>
                <a:ext cx="10" cy="184"/>
              </a:xfrm>
              <a:prstGeom prst="rect">
                <a:avLst/>
              </a:prstGeom>
              <a:solidFill>
                <a:srgbClr val="8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8" name="Rectangle 196"/>
              <p:cNvSpPr>
                <a:spLocks noChangeArrowheads="1"/>
              </p:cNvSpPr>
              <p:nvPr/>
            </p:nvSpPr>
            <p:spPr bwMode="auto">
              <a:xfrm>
                <a:off x="5284" y="3200"/>
                <a:ext cx="9" cy="184"/>
              </a:xfrm>
              <a:prstGeom prst="rect">
                <a:avLst/>
              </a:prstGeom>
              <a:solidFill>
                <a:srgbClr val="7E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9" name="Rectangle 197"/>
              <p:cNvSpPr>
                <a:spLocks noChangeArrowheads="1"/>
              </p:cNvSpPr>
              <p:nvPr/>
            </p:nvSpPr>
            <p:spPr bwMode="auto">
              <a:xfrm>
                <a:off x="5293" y="3200"/>
                <a:ext cx="10" cy="184"/>
              </a:xfrm>
              <a:prstGeom prst="rect">
                <a:avLst/>
              </a:prstGeom>
              <a:solidFill>
                <a:srgbClr val="76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8214" name="Rectangle 198"/>
            <p:cNvSpPr>
              <a:spLocks noChangeArrowheads="1"/>
            </p:cNvSpPr>
            <p:nvPr/>
          </p:nvSpPr>
          <p:spPr bwMode="auto">
            <a:xfrm>
              <a:off x="5052" y="3200"/>
              <a:ext cx="251" cy="18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15" name="Line 199"/>
            <p:cNvSpPr>
              <a:spLocks noChangeShapeType="1"/>
            </p:cNvSpPr>
            <p:nvPr/>
          </p:nvSpPr>
          <p:spPr bwMode="auto">
            <a:xfrm>
              <a:off x="1241" y="1565"/>
              <a:ext cx="1" cy="18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16" name="Line 200"/>
            <p:cNvSpPr>
              <a:spLocks noChangeShapeType="1"/>
            </p:cNvSpPr>
            <p:nvPr/>
          </p:nvSpPr>
          <p:spPr bwMode="auto">
            <a:xfrm>
              <a:off x="1193" y="3384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17" name="Line 201"/>
            <p:cNvSpPr>
              <a:spLocks noChangeShapeType="1"/>
            </p:cNvSpPr>
            <p:nvPr/>
          </p:nvSpPr>
          <p:spPr bwMode="auto">
            <a:xfrm>
              <a:off x="1193" y="2929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18" name="Line 202"/>
            <p:cNvSpPr>
              <a:spLocks noChangeShapeType="1"/>
            </p:cNvSpPr>
            <p:nvPr/>
          </p:nvSpPr>
          <p:spPr bwMode="auto">
            <a:xfrm>
              <a:off x="1193" y="2474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19" name="Line 203"/>
            <p:cNvSpPr>
              <a:spLocks noChangeShapeType="1"/>
            </p:cNvSpPr>
            <p:nvPr/>
          </p:nvSpPr>
          <p:spPr bwMode="auto">
            <a:xfrm>
              <a:off x="1193" y="2020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20" name="Line 204"/>
            <p:cNvSpPr>
              <a:spLocks noChangeShapeType="1"/>
            </p:cNvSpPr>
            <p:nvPr/>
          </p:nvSpPr>
          <p:spPr bwMode="auto">
            <a:xfrm>
              <a:off x="1193" y="156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21" name="Line 205"/>
            <p:cNvSpPr>
              <a:spLocks noChangeShapeType="1"/>
            </p:cNvSpPr>
            <p:nvPr/>
          </p:nvSpPr>
          <p:spPr bwMode="auto">
            <a:xfrm>
              <a:off x="1241" y="3384"/>
              <a:ext cx="42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22" name="Line 206"/>
            <p:cNvSpPr>
              <a:spLocks noChangeShapeType="1"/>
            </p:cNvSpPr>
            <p:nvPr/>
          </p:nvSpPr>
          <p:spPr bwMode="auto">
            <a:xfrm flipV="1">
              <a:off x="1241" y="3384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23" name="Line 207"/>
            <p:cNvSpPr>
              <a:spLocks noChangeShapeType="1"/>
            </p:cNvSpPr>
            <p:nvPr/>
          </p:nvSpPr>
          <p:spPr bwMode="auto">
            <a:xfrm flipV="1">
              <a:off x="1850" y="3384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24" name="Line 208"/>
            <p:cNvSpPr>
              <a:spLocks noChangeShapeType="1"/>
            </p:cNvSpPr>
            <p:nvPr/>
          </p:nvSpPr>
          <p:spPr bwMode="auto">
            <a:xfrm flipV="1">
              <a:off x="2450" y="3384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25" name="Line 209"/>
            <p:cNvSpPr>
              <a:spLocks noChangeShapeType="1"/>
            </p:cNvSpPr>
            <p:nvPr/>
          </p:nvSpPr>
          <p:spPr bwMode="auto">
            <a:xfrm flipV="1">
              <a:off x="3059" y="3384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26" name="Line 210"/>
            <p:cNvSpPr>
              <a:spLocks noChangeShapeType="1"/>
            </p:cNvSpPr>
            <p:nvPr/>
          </p:nvSpPr>
          <p:spPr bwMode="auto">
            <a:xfrm flipV="1">
              <a:off x="3669" y="3384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27" name="Line 211"/>
            <p:cNvSpPr>
              <a:spLocks noChangeShapeType="1"/>
            </p:cNvSpPr>
            <p:nvPr/>
          </p:nvSpPr>
          <p:spPr bwMode="auto">
            <a:xfrm flipV="1">
              <a:off x="4278" y="3384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28" name="Line 212"/>
            <p:cNvSpPr>
              <a:spLocks noChangeShapeType="1"/>
            </p:cNvSpPr>
            <p:nvPr/>
          </p:nvSpPr>
          <p:spPr bwMode="auto">
            <a:xfrm flipV="1">
              <a:off x="4878" y="3384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29" name="Line 213"/>
            <p:cNvSpPr>
              <a:spLocks noChangeShapeType="1"/>
            </p:cNvSpPr>
            <p:nvPr/>
          </p:nvSpPr>
          <p:spPr bwMode="auto">
            <a:xfrm flipV="1">
              <a:off x="5487" y="3384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30" name="Rectangle 214"/>
            <p:cNvSpPr>
              <a:spLocks noChangeArrowheads="1"/>
            </p:cNvSpPr>
            <p:nvPr/>
          </p:nvSpPr>
          <p:spPr bwMode="auto">
            <a:xfrm>
              <a:off x="1048" y="3306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nl-NL" dirty="0"/>
            </a:p>
          </p:txBody>
        </p:sp>
        <p:sp>
          <p:nvSpPr>
            <p:cNvPr id="8231" name="Rectangle 215"/>
            <p:cNvSpPr>
              <a:spLocks noChangeArrowheads="1"/>
            </p:cNvSpPr>
            <p:nvPr/>
          </p:nvSpPr>
          <p:spPr bwMode="auto">
            <a:xfrm>
              <a:off x="970" y="2852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nl-NL" dirty="0"/>
            </a:p>
          </p:txBody>
        </p:sp>
        <p:sp>
          <p:nvSpPr>
            <p:cNvPr id="8232" name="Rectangle 216"/>
            <p:cNvSpPr>
              <a:spLocks noChangeArrowheads="1"/>
            </p:cNvSpPr>
            <p:nvPr/>
          </p:nvSpPr>
          <p:spPr bwMode="auto">
            <a:xfrm>
              <a:off x="970" y="2397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nl-NL" dirty="0"/>
            </a:p>
          </p:txBody>
        </p:sp>
        <p:sp>
          <p:nvSpPr>
            <p:cNvPr id="8233" name="Rectangle 217"/>
            <p:cNvSpPr>
              <a:spLocks noChangeArrowheads="1"/>
            </p:cNvSpPr>
            <p:nvPr/>
          </p:nvSpPr>
          <p:spPr bwMode="auto">
            <a:xfrm>
              <a:off x="970" y="1943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nl-NL" dirty="0"/>
            </a:p>
          </p:txBody>
        </p:sp>
        <p:sp>
          <p:nvSpPr>
            <p:cNvPr id="8234" name="Rectangle 218"/>
            <p:cNvSpPr>
              <a:spLocks noChangeArrowheads="1"/>
            </p:cNvSpPr>
            <p:nvPr/>
          </p:nvSpPr>
          <p:spPr bwMode="auto">
            <a:xfrm>
              <a:off x="970" y="1488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nl-NL" dirty="0"/>
            </a:p>
          </p:txBody>
        </p:sp>
        <p:sp>
          <p:nvSpPr>
            <p:cNvPr id="8235" name="Rectangle 219"/>
            <p:cNvSpPr>
              <a:spLocks noChangeArrowheads="1"/>
            </p:cNvSpPr>
            <p:nvPr/>
          </p:nvSpPr>
          <p:spPr bwMode="auto">
            <a:xfrm>
              <a:off x="1386" y="3519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>
                  <a:solidFill>
                    <a:srgbClr val="000000"/>
                  </a:solidFill>
                  <a:latin typeface="Arial" charset="0"/>
                </a:rPr>
                <a:t>MGN</a:t>
              </a:r>
              <a:endParaRPr lang="nl-NL" dirty="0"/>
            </a:p>
          </p:txBody>
        </p:sp>
        <p:sp>
          <p:nvSpPr>
            <p:cNvPr id="8236" name="Rectangle 220"/>
            <p:cNvSpPr>
              <a:spLocks noChangeArrowheads="1"/>
            </p:cNvSpPr>
            <p:nvPr/>
          </p:nvSpPr>
          <p:spPr bwMode="auto">
            <a:xfrm>
              <a:off x="1957" y="3519"/>
              <a:ext cx="39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>
                  <a:solidFill>
                    <a:srgbClr val="000000"/>
                  </a:solidFill>
                  <a:latin typeface="Arial" charset="0"/>
                </a:rPr>
                <a:t>FSGS</a:t>
              </a:r>
              <a:endParaRPr lang="nl-NL" dirty="0"/>
            </a:p>
          </p:txBody>
        </p:sp>
        <p:sp>
          <p:nvSpPr>
            <p:cNvPr id="8237" name="Rectangle 221"/>
            <p:cNvSpPr>
              <a:spLocks noChangeArrowheads="1"/>
            </p:cNvSpPr>
            <p:nvPr/>
          </p:nvSpPr>
          <p:spPr bwMode="auto">
            <a:xfrm>
              <a:off x="2605" y="3519"/>
              <a:ext cx="33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>
                  <a:solidFill>
                    <a:srgbClr val="000000"/>
                  </a:solidFill>
                  <a:latin typeface="Arial" charset="0"/>
                </a:rPr>
                <a:t>MCN</a:t>
              </a:r>
              <a:endParaRPr lang="nl-NL" dirty="0"/>
            </a:p>
          </p:txBody>
        </p:sp>
        <p:sp>
          <p:nvSpPr>
            <p:cNvPr id="8238" name="Rectangle 222"/>
            <p:cNvSpPr>
              <a:spLocks noChangeArrowheads="1"/>
            </p:cNvSpPr>
            <p:nvPr/>
          </p:nvSpPr>
          <p:spPr bwMode="auto">
            <a:xfrm>
              <a:off x="3272" y="3519"/>
              <a:ext cx="2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 err="1">
                  <a:solidFill>
                    <a:srgbClr val="000000"/>
                  </a:solidFill>
                  <a:latin typeface="Arial" charset="0"/>
                </a:rPr>
                <a:t>IgA</a:t>
              </a:r>
              <a:endParaRPr lang="nl-NL" dirty="0"/>
            </a:p>
          </p:txBody>
        </p:sp>
        <p:sp>
          <p:nvSpPr>
            <p:cNvPr id="8239" name="Rectangle 223"/>
            <p:cNvSpPr>
              <a:spLocks noChangeArrowheads="1"/>
            </p:cNvSpPr>
            <p:nvPr/>
          </p:nvSpPr>
          <p:spPr bwMode="auto">
            <a:xfrm>
              <a:off x="3727" y="3519"/>
              <a:ext cx="5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 err="1">
                  <a:solidFill>
                    <a:srgbClr val="000000"/>
                  </a:solidFill>
                  <a:latin typeface="Arial" charset="0"/>
                </a:rPr>
                <a:t>Amyloid</a:t>
              </a:r>
              <a:endParaRPr lang="nl-NL" dirty="0"/>
            </a:p>
          </p:txBody>
        </p:sp>
        <p:sp>
          <p:nvSpPr>
            <p:cNvPr id="8240" name="Rectangle 224"/>
            <p:cNvSpPr>
              <a:spLocks noChangeArrowheads="1"/>
            </p:cNvSpPr>
            <p:nvPr/>
          </p:nvSpPr>
          <p:spPr bwMode="auto">
            <a:xfrm>
              <a:off x="4375" y="3519"/>
              <a:ext cx="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>
                  <a:solidFill>
                    <a:srgbClr val="000000"/>
                  </a:solidFill>
                  <a:latin typeface="Arial" charset="0"/>
                </a:rPr>
                <a:t>MPGN</a:t>
              </a:r>
              <a:endParaRPr lang="nl-NL" dirty="0"/>
            </a:p>
          </p:txBody>
        </p:sp>
        <p:sp>
          <p:nvSpPr>
            <p:cNvPr id="8241" name="Rectangle 225"/>
            <p:cNvSpPr>
              <a:spLocks noChangeArrowheads="1"/>
            </p:cNvSpPr>
            <p:nvPr/>
          </p:nvSpPr>
          <p:spPr bwMode="auto">
            <a:xfrm>
              <a:off x="5052" y="3519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800" dirty="0">
                  <a:solidFill>
                    <a:srgbClr val="000000"/>
                  </a:solidFill>
                  <a:latin typeface="Arial" charset="0"/>
                </a:rPr>
                <a:t>SLE</a:t>
              </a:r>
              <a:endParaRPr lang="nl-NL" dirty="0"/>
            </a:p>
          </p:txBody>
        </p:sp>
        <p:sp>
          <p:nvSpPr>
            <p:cNvPr id="8242" name="Rectangle 226"/>
            <p:cNvSpPr>
              <a:spLocks noChangeArrowheads="1"/>
            </p:cNvSpPr>
            <p:nvPr/>
          </p:nvSpPr>
          <p:spPr bwMode="auto">
            <a:xfrm rot="16200000">
              <a:off x="214" y="2355"/>
              <a:ext cx="110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b="1">
                  <a:solidFill>
                    <a:srgbClr val="000000"/>
                  </a:solidFill>
                  <a:latin typeface="Arial" charset="0"/>
                </a:rPr>
                <a:t>Patients (%)</a:t>
              </a:r>
              <a:endParaRPr lang="nl-NL"/>
            </a:p>
          </p:txBody>
        </p:sp>
        <p:sp>
          <p:nvSpPr>
            <p:cNvPr id="8243" name="Rectangle 227"/>
            <p:cNvSpPr>
              <a:spLocks noChangeArrowheads="1"/>
            </p:cNvSpPr>
            <p:nvPr/>
          </p:nvSpPr>
          <p:spPr bwMode="auto">
            <a:xfrm>
              <a:off x="496" y="1304"/>
              <a:ext cx="5078" cy="2515"/>
            </a:xfrm>
            <a:prstGeom prst="rect">
              <a:avLst/>
            </a:prstGeom>
            <a:noFill/>
            <a:ln w="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7467600" y="5410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200" dirty="0"/>
              <a:t>van </a:t>
            </a:r>
            <a:r>
              <a:rPr lang="nl-NL" sz="1200" dirty="0" err="1"/>
              <a:t>Paassen</a:t>
            </a:r>
            <a:r>
              <a:rPr lang="nl-NL" sz="1200" dirty="0"/>
              <a:t> 2004</a:t>
            </a:r>
          </a:p>
        </p:txBody>
      </p:sp>
      <p:sp>
        <p:nvSpPr>
          <p:cNvPr id="8198" name="Rectangle 229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r>
              <a:rPr lang="nl-NL" b="1" dirty="0" err="1">
                <a:latin typeface="Arial" charset="0"/>
              </a:rPr>
              <a:t>IgA</a:t>
            </a:r>
            <a:r>
              <a:rPr lang="nl-NL" b="1" dirty="0">
                <a:latin typeface="Arial" charset="0"/>
              </a:rPr>
              <a:t> is niet vaak oorzaak van het nefrotisch syndroom</a:t>
            </a:r>
          </a:p>
        </p:txBody>
      </p:sp>
    </p:spTree>
    <p:extLst>
      <p:ext uri="{BB962C8B-B14F-4D97-AF65-F5344CB8AC3E}">
        <p14:creationId xmlns:p14="http://schemas.microsoft.com/office/powerpoint/2010/main" val="361047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1"/>
          <p:cNvSpPr>
            <a:spLocks noGrp="1"/>
          </p:cNvSpPr>
          <p:nvPr>
            <p:ph type="ftr" sz="quarter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</a:rPr>
              <a:t>IgAN</a:t>
            </a:r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55576" y="457200"/>
            <a:ext cx="732162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 err="1">
                <a:latin typeface="Arial" pitchFamily="34" charset="0"/>
                <a:cs typeface="Arial" pitchFamily="34" charset="0"/>
              </a:rPr>
              <a:t>IgA</a:t>
            </a:r>
            <a:r>
              <a:rPr lang="nl-NL" dirty="0">
                <a:latin typeface="Arial" pitchFamily="34" charset="0"/>
                <a:cs typeface="Arial" pitchFamily="34" charset="0"/>
              </a:rPr>
              <a:t> nefropathie: presentatie is heel wisselend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55576" y="1412776"/>
            <a:ext cx="7848872" cy="161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>
                <a:latin typeface="Arial" pitchFamily="34" charset="0"/>
                <a:cs typeface="Arial" pitchFamily="34" charset="0"/>
              </a:rPr>
              <a:t>Bloed bij de urine: soms weinig, soms heel veel</a:t>
            </a:r>
          </a:p>
          <a:p>
            <a:pPr>
              <a:spcBef>
                <a:spcPct val="50000"/>
              </a:spcBef>
            </a:pPr>
            <a:r>
              <a:rPr lang="nl-NL" dirty="0">
                <a:latin typeface="Arial" pitchFamily="34" charset="0"/>
                <a:cs typeface="Arial" pitchFamily="34" charset="0"/>
              </a:rPr>
              <a:t>Eiwit in de urine: soms niets, soms heel veel</a:t>
            </a:r>
          </a:p>
          <a:p>
            <a:pPr>
              <a:spcBef>
                <a:spcPct val="50000"/>
              </a:spcBef>
            </a:pPr>
            <a:r>
              <a:rPr lang="nl-NL" dirty="0">
                <a:latin typeface="Arial" pitchFamily="34" charset="0"/>
                <a:cs typeface="Arial" pitchFamily="34" charset="0"/>
              </a:rPr>
              <a:t>Verminderde nierfunctie: vaak sluipend, soms zeer snelle achteruitgang</a:t>
            </a:r>
          </a:p>
          <a:p>
            <a:pPr>
              <a:spcBef>
                <a:spcPct val="50000"/>
              </a:spcBef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8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1"/>
          <p:cNvSpPr>
            <a:spLocks noGrp="1"/>
          </p:cNvSpPr>
          <p:nvPr>
            <p:ph type="ftr" sz="quarter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</a:rPr>
              <a:t>IgAN</a:t>
            </a:r>
            <a:endParaRPr lang="nl-NL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55576" y="457200"/>
            <a:ext cx="732162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 err="1">
                <a:latin typeface="Arial" pitchFamily="34" charset="0"/>
                <a:cs typeface="Arial" pitchFamily="34" charset="0"/>
              </a:rPr>
              <a:t>IgA</a:t>
            </a:r>
            <a:r>
              <a:rPr lang="nl-NL" dirty="0">
                <a:latin typeface="Arial" pitchFamily="34" charset="0"/>
                <a:cs typeface="Arial" pitchFamily="34" charset="0"/>
              </a:rPr>
              <a:t> nefropathie: diagnose vereist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nierbiopsie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2021</a:t>
            </a:r>
            <a:endParaRPr lang="en-GB"/>
          </a:p>
        </p:txBody>
      </p:sp>
      <p:pic>
        <p:nvPicPr>
          <p:cNvPr id="6" name="Picture 2" descr="D:\Data\Beelden\2004\03-05800-3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11560" y="1700808"/>
            <a:ext cx="2727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Data\Beelden\2004\03-05800-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407" y="1700808"/>
            <a:ext cx="463300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9552" y="4398215"/>
            <a:ext cx="3096344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>
                <a:latin typeface="Arial" pitchFamily="34" charset="0"/>
                <a:cs typeface="Arial" pitchFamily="34" charset="0"/>
              </a:rPr>
              <a:t>Verschillende patronen mogelijk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3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De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oorzaak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van IgA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nefropathie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en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de progressive: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Het domino-effect?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400" y="6270419"/>
            <a:ext cx="1900800" cy="37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2048" y="1055646"/>
            <a:ext cx="264240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940152" y="5949280"/>
            <a:ext cx="2657592" cy="254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Suzuki H et al. JASN 2011;22:1795-1803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©2011 by American Society of Nephrology</a:t>
            </a:r>
          </a:p>
        </p:txBody>
      </p:sp>
      <p:pic>
        <p:nvPicPr>
          <p:cNvPr id="7" name="Picture 13" descr="E:\Ajeet\PM08-online\09\Mestecky-f06-clr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649" y="1598786"/>
            <a:ext cx="4270375" cy="3054350"/>
          </a:xfrm>
          <a:prstGeom prst="rect">
            <a:avLst/>
          </a:prstGeom>
          <a:noFill/>
        </p:spPr>
      </p:pic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52B81539-C14D-4413-AA97-7B76D3A8A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61639"/>
              </p:ext>
            </p:extLst>
          </p:nvPr>
        </p:nvGraphicFramePr>
        <p:xfrm>
          <a:off x="1331640" y="1556792"/>
          <a:ext cx="3807850" cy="2323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850">
                  <a:extLst>
                    <a:ext uri="{9D8B030D-6E8A-4147-A177-3AD203B41FA5}">
                      <a16:colId xmlns:a16="http://schemas.microsoft.com/office/drawing/2014/main" val="1338377108"/>
                    </a:ext>
                  </a:extLst>
                </a:gridCol>
              </a:tblGrid>
              <a:tr h="561231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ysClr val="windowText" lastClr="000000"/>
                          </a:solidFill>
                        </a:rPr>
                        <a:t>Abnormaal </a:t>
                      </a:r>
                      <a:r>
                        <a:rPr lang="nl-NL" b="0" dirty="0" err="1">
                          <a:solidFill>
                            <a:sysClr val="windowText" lastClr="000000"/>
                          </a:solidFill>
                        </a:rPr>
                        <a:t>IgA</a:t>
                      </a:r>
                      <a:r>
                        <a:rPr lang="nl-NL" b="0" dirty="0">
                          <a:solidFill>
                            <a:sysClr val="windowText" lastClr="000000"/>
                          </a:solidFill>
                        </a:rPr>
                        <a:t> (galactose deficiënt)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16524"/>
                  </a:ext>
                </a:extLst>
              </a:tr>
              <a:tr h="561231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ysClr val="windowText" lastClr="000000"/>
                          </a:solidFill>
                        </a:rPr>
                        <a:t>Antistoffen tegen </a:t>
                      </a:r>
                      <a:r>
                        <a:rPr lang="nl-NL" b="0" dirty="0" err="1">
                          <a:solidFill>
                            <a:sysClr val="windowText" lastClr="000000"/>
                          </a:solidFill>
                        </a:rPr>
                        <a:t>gdIgA</a:t>
                      </a:r>
                      <a:endParaRPr lang="nl-NL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16987"/>
                  </a:ext>
                </a:extLst>
              </a:tr>
              <a:tr h="561231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ysClr val="windowText" lastClr="000000"/>
                          </a:solidFill>
                        </a:rPr>
                        <a:t>Vorming van IgG-</a:t>
                      </a:r>
                      <a:r>
                        <a:rPr lang="nl-NL" b="0" dirty="0" err="1">
                          <a:solidFill>
                            <a:sysClr val="windowText" lastClr="000000"/>
                          </a:solidFill>
                        </a:rPr>
                        <a:t>IgA</a:t>
                      </a:r>
                      <a:r>
                        <a:rPr lang="nl-NL" b="0" dirty="0">
                          <a:solidFill>
                            <a:sysClr val="windowText" lastClr="000000"/>
                          </a:solidFill>
                        </a:rPr>
                        <a:t> complexen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22320"/>
                  </a:ext>
                </a:extLst>
              </a:tr>
              <a:tr h="561231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ysClr val="windowText" lastClr="000000"/>
                          </a:solidFill>
                        </a:rPr>
                        <a:t>Ophoping van complexen in filter</a:t>
                      </a:r>
                    </a:p>
                    <a:p>
                      <a:r>
                        <a:rPr lang="nl-NL" b="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ontsteking</a:t>
                      </a:r>
                      <a:endParaRPr lang="nl-NL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02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222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-thema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andarddesig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5390"/>
      </a:hlink>
      <a:folHlink>
        <a:srgbClr val="99CC00"/>
      </a:folHlink>
    </a:clrScheme>
    <a:fontScheme name="3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tandarddesig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5390"/>
      </a:hlink>
      <a:folHlink>
        <a:srgbClr val="99CC00"/>
      </a:folHlink>
    </a:clrScheme>
    <a:fontScheme name="3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5390"/>
      </a:hlink>
      <a:folHlink>
        <a:srgbClr val="99CC00"/>
      </a:folHlink>
    </a:clrScheme>
    <a:fontScheme name="3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3CA4FF381D74EB9426F7A02061808" ma:contentTypeVersion="18" ma:contentTypeDescription="Een nieuw document maken." ma:contentTypeScope="" ma:versionID="c581f40014a141577578d081cab39546">
  <xsd:schema xmlns:xsd="http://www.w3.org/2001/XMLSchema" xmlns:xs="http://www.w3.org/2001/XMLSchema" xmlns:p="http://schemas.microsoft.com/office/2006/metadata/properties" xmlns:ns2="71c33eae-e522-400a-aaac-3e86f97f4eba" xmlns:ns3="4b2491aa-951b-4943-8647-4dc6eee7a6bd" xmlns:ns4="9c1c412f-b643-446d-99ef-bf26fadf0ee9" targetNamespace="http://schemas.microsoft.com/office/2006/metadata/properties" ma:root="true" ma:fieldsID="c78c48e2d6fb867cf53ed61223312ba9" ns2:_="" ns3:_="" ns4:_="">
    <xsd:import namespace="71c33eae-e522-400a-aaac-3e86f97f4eba"/>
    <xsd:import namespace="4b2491aa-951b-4943-8647-4dc6eee7a6bd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eae-e522-400a-aaac-3e86f97f4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c33eae-e522-400a-aaac-3e86f97f4eba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Props1.xml><?xml version="1.0" encoding="utf-8"?>
<ds:datastoreItem xmlns:ds="http://schemas.openxmlformats.org/officeDocument/2006/customXml" ds:itemID="{A291740D-DD7E-42EE-9C1C-2E32A2AAE625}"/>
</file>

<file path=customXml/itemProps2.xml><?xml version="1.0" encoding="utf-8"?>
<ds:datastoreItem xmlns:ds="http://schemas.openxmlformats.org/officeDocument/2006/customXml" ds:itemID="{0936318D-2A71-401E-B012-C892F7DE03C6}"/>
</file>

<file path=customXml/itemProps3.xml><?xml version="1.0" encoding="utf-8"?>
<ds:datastoreItem xmlns:ds="http://schemas.openxmlformats.org/officeDocument/2006/customXml" ds:itemID="{2AA978BC-EA7B-4E04-8477-9ABACDAE6C80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1983</TotalTime>
  <Words>2330</Words>
  <Application>Microsoft Office PowerPoint</Application>
  <PresentationFormat>Diavoorstelling (4:3)</PresentationFormat>
  <Paragraphs>368</Paragraphs>
  <Slides>37</Slides>
  <Notes>11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9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54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1_Default Theme</vt:lpstr>
      <vt:lpstr>Standaardontwerp</vt:lpstr>
      <vt:lpstr>Office-thema</vt:lpstr>
      <vt:lpstr>Default Design</vt:lpstr>
      <vt:lpstr>2_Office-thema</vt:lpstr>
      <vt:lpstr>3_Standarddesign</vt:lpstr>
      <vt:lpstr>3_Standarddesign</vt:lpstr>
      <vt:lpstr>3_Standarddesign</vt:lpstr>
      <vt:lpstr>Default Theme</vt:lpstr>
      <vt:lpstr>Chart</vt:lpstr>
      <vt:lpstr>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IgA Nephropathy: State of the Art</vt:lpstr>
      <vt:lpstr>IgA Nephropathy: State of the Art</vt:lpstr>
      <vt:lpstr>PowerPoint-presentatie</vt:lpstr>
      <vt:lpstr>PowerPoint-presentatie</vt:lpstr>
      <vt:lpstr>Afname proteinurie is voorspellend</vt:lpstr>
      <vt:lpstr>PowerPoint-presentatie</vt:lpstr>
      <vt:lpstr>PowerPoint-presentatie</vt:lpstr>
      <vt:lpstr>IgA Nefropathie: twijfels over prednison</vt:lpstr>
      <vt:lpstr>PowerPoint-presentatie</vt:lpstr>
      <vt:lpstr>PowerPoint-presentatie</vt:lpstr>
      <vt:lpstr>PowerPoint-presentatie</vt:lpstr>
      <vt:lpstr>IgA Nefropathie: 7 jaar follow-up </vt:lpstr>
      <vt:lpstr>IgA: is DAPAGLIFOZIN het antwoord?  Wetzels:  NEE!</vt:lpstr>
      <vt:lpstr>PowerPoint-presentatie</vt:lpstr>
      <vt:lpstr>IgA: DAPA-CKD resultaten</vt:lpstr>
      <vt:lpstr>IgA: DAPA-CKD trial resultaten</vt:lpstr>
      <vt:lpstr>IgA: DAPA-CKD trial resultaten</vt:lpstr>
      <vt:lpstr>PowerPoint-presentatie</vt:lpstr>
    </vt:vector>
  </TitlesOfParts>
  <Company>UMC St Radboud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Kidney Disease (Chronische nierschade)</dc:title>
  <dc:creator>Z947132</dc:creator>
  <cp:lastModifiedBy>Wetzels, Jack</cp:lastModifiedBy>
  <cp:revision>148</cp:revision>
  <dcterms:created xsi:type="dcterms:W3CDTF">2015-08-05T07:07:50Z</dcterms:created>
  <dcterms:modified xsi:type="dcterms:W3CDTF">2021-10-22T10:38:24Z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0x0101009EA3CA4FF381D74EB9426F7A02061808</vt:lpwstr>
  </property>
</Properties>
</file>